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96" r:id="rId2"/>
  </p:sldMasterIdLst>
  <p:notesMasterIdLst>
    <p:notesMasterId r:id="rId71"/>
  </p:notesMasterIdLst>
  <p:handoutMasterIdLst>
    <p:handoutMasterId r:id="rId72"/>
  </p:handoutMasterIdLst>
  <p:sldIdLst>
    <p:sldId id="257" r:id="rId3"/>
    <p:sldId id="271" r:id="rId4"/>
    <p:sldId id="330" r:id="rId5"/>
    <p:sldId id="259" r:id="rId6"/>
    <p:sldId id="323" r:id="rId7"/>
    <p:sldId id="324" r:id="rId8"/>
    <p:sldId id="325" r:id="rId9"/>
    <p:sldId id="326" r:id="rId10"/>
    <p:sldId id="327" r:id="rId11"/>
    <p:sldId id="328" r:id="rId12"/>
    <p:sldId id="329" r:id="rId13"/>
    <p:sldId id="272" r:id="rId14"/>
    <p:sldId id="260" r:id="rId15"/>
    <p:sldId id="261" r:id="rId16"/>
    <p:sldId id="262" r:id="rId17"/>
    <p:sldId id="263" r:id="rId18"/>
    <p:sldId id="319" r:id="rId19"/>
    <p:sldId id="265" r:id="rId20"/>
    <p:sldId id="266" r:id="rId21"/>
    <p:sldId id="267" r:id="rId22"/>
    <p:sldId id="268" r:id="rId23"/>
    <p:sldId id="269" r:id="rId24"/>
    <p:sldId id="273" r:id="rId25"/>
    <p:sldId id="274" r:id="rId26"/>
    <p:sldId id="275" r:id="rId27"/>
    <p:sldId id="276" r:id="rId28"/>
    <p:sldId id="301" r:id="rId29"/>
    <p:sldId id="277" r:id="rId30"/>
    <p:sldId id="313" r:id="rId31"/>
    <p:sldId id="315" r:id="rId32"/>
    <p:sldId id="322" r:id="rId33"/>
    <p:sldId id="316" r:id="rId34"/>
    <p:sldId id="317" r:id="rId35"/>
    <p:sldId id="318" r:id="rId36"/>
    <p:sldId id="311" r:id="rId37"/>
    <p:sldId id="312" r:id="rId38"/>
    <p:sldId id="270" r:id="rId39"/>
    <p:sldId id="279" r:id="rId40"/>
    <p:sldId id="280" r:id="rId41"/>
    <p:sldId id="281" r:id="rId42"/>
    <p:sldId id="282" r:id="rId43"/>
    <p:sldId id="283" r:id="rId44"/>
    <p:sldId id="284" r:id="rId45"/>
    <p:sldId id="285" r:id="rId46"/>
    <p:sldId id="286" r:id="rId47"/>
    <p:sldId id="287" r:id="rId48"/>
    <p:sldId id="288" r:id="rId49"/>
    <p:sldId id="289" r:id="rId50"/>
    <p:sldId id="290" r:id="rId51"/>
    <p:sldId id="291" r:id="rId52"/>
    <p:sldId id="293" r:id="rId53"/>
    <p:sldId id="294" r:id="rId54"/>
    <p:sldId id="295" r:id="rId55"/>
    <p:sldId id="296" r:id="rId56"/>
    <p:sldId id="297" r:id="rId57"/>
    <p:sldId id="298" r:id="rId58"/>
    <p:sldId id="299" r:id="rId59"/>
    <p:sldId id="300" r:id="rId60"/>
    <p:sldId id="302" r:id="rId61"/>
    <p:sldId id="303" r:id="rId62"/>
    <p:sldId id="304" r:id="rId63"/>
    <p:sldId id="305" r:id="rId64"/>
    <p:sldId id="306" r:id="rId65"/>
    <p:sldId id="307" r:id="rId66"/>
    <p:sldId id="320" r:id="rId67"/>
    <p:sldId id="321" r:id="rId68"/>
    <p:sldId id="308" r:id="rId69"/>
    <p:sldId id="309" r:id="rId70"/>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6187" autoAdjust="0"/>
  </p:normalViewPr>
  <p:slideViewPr>
    <p:cSldViewPr snapToGrid="0">
      <p:cViewPr varScale="1">
        <p:scale>
          <a:sx n="68" d="100"/>
          <a:sy n="68" d="100"/>
        </p:scale>
        <p:origin x="48" y="192"/>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73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1"/>
            <a:ext cx="2971800" cy="467311"/>
          </a:xfrm>
          <a:prstGeom prst="rect">
            <a:avLst/>
          </a:prstGeom>
        </p:spPr>
        <p:txBody>
          <a:bodyPr vert="horz" lIns="91440" tIns="45720" rIns="91440" bIns="45720" rtlCol="0"/>
          <a:lstStyle>
            <a:lvl1pPr algn="r">
              <a:defRPr sz="1200"/>
            </a:lvl1pPr>
          </a:lstStyle>
          <a:p>
            <a:fld id="{68796EA6-6F25-4F19-87BA-7ADCC16DAEFF}" type="datetimeFigureOut">
              <a:rPr lang="en-US" smtClean="0"/>
              <a:t>9/4/2019</a:t>
            </a:fld>
            <a:endParaRPr lang="en-US" dirty="0"/>
          </a:p>
        </p:txBody>
      </p:sp>
      <p:sp>
        <p:nvSpPr>
          <p:cNvPr id="4" name="Footer Placeholder 3"/>
          <p:cNvSpPr>
            <a:spLocks noGrp="1"/>
          </p:cNvSpPr>
          <p:nvPr>
            <p:ph type="ftr" sz="quarter" idx="2"/>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46554"/>
            <a:ext cx="2971800" cy="467310"/>
          </a:xfrm>
          <a:prstGeom prst="rect">
            <a:avLst/>
          </a:prstGeom>
        </p:spPr>
        <p:txBody>
          <a:bodyPr vert="horz" lIns="91440" tIns="45720" rIns="91440" bIns="45720" rtlCol="0" anchor="b"/>
          <a:lstStyle>
            <a:lvl1pPr algn="r">
              <a:defRPr sz="12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73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67311"/>
          </a:xfrm>
          <a:prstGeom prst="rect">
            <a:avLst/>
          </a:prstGeom>
        </p:spPr>
        <p:txBody>
          <a:bodyPr vert="horz" lIns="91440" tIns="45720" rIns="91440" bIns="45720" rtlCol="0"/>
          <a:lstStyle>
            <a:lvl1pPr algn="r">
              <a:defRPr sz="1200"/>
            </a:lvl1pPr>
          </a:lstStyle>
          <a:p>
            <a:fld id="{C39C172E-A8B5-46F6-B05C-DFA3E2E0F207}" type="datetimeFigureOut">
              <a:rPr lang="en-US" smtClean="0"/>
              <a:t>9/4/2019</a:t>
            </a:fld>
            <a:endParaRPr lang="en-US" dirty="0"/>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82296"/>
            <a:ext cx="5486400" cy="366733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214797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descriptions should be brief.</a:t>
            </a:r>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4</a:t>
            </a:fld>
            <a:endParaRPr lang="en-US" dirty="0"/>
          </a:p>
        </p:txBody>
      </p:sp>
    </p:spTree>
    <p:extLst>
      <p:ext uri="{BB962C8B-B14F-4D97-AF65-F5344CB8AC3E}">
        <p14:creationId xmlns:p14="http://schemas.microsoft.com/office/powerpoint/2010/main" val="955871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objectives</a:t>
            </a:r>
          </a:p>
          <a:p>
            <a:pPr marL="0" indent="0">
              <a:buFont typeface="Arial" panose="020B0604020202020204" pitchFamily="34" charset="0"/>
              <a:buNone/>
            </a:pPr>
            <a:r>
              <a:rPr lang="en-US" dirty="0"/>
              <a:t>At the end of this lesson, you will be able to:</a:t>
            </a:r>
          </a:p>
          <a:p>
            <a:pPr marL="171450" indent="-171450">
              <a:buFont typeface="Arial" panose="020B0604020202020204" pitchFamily="34" charset="0"/>
              <a:buChar char="•"/>
            </a:pPr>
            <a:r>
              <a:rPr lang="en-US" dirty="0"/>
              <a:t>Save files to the team Web server.</a:t>
            </a:r>
          </a:p>
          <a:p>
            <a:pPr marL="171450" indent="-171450">
              <a:buFont typeface="Arial" panose="020B0604020202020204" pitchFamily="34" charset="0"/>
              <a:buChar char="•"/>
            </a:pPr>
            <a:r>
              <a:rPr lang="en-US" dirty="0"/>
              <a:t>Move files to different locations on the team Web server.</a:t>
            </a:r>
          </a:p>
          <a:p>
            <a:pPr marL="171450" indent="-171450">
              <a:buFont typeface="Arial" panose="020B0604020202020204" pitchFamily="34" charset="0"/>
              <a:buChar char="•"/>
            </a:pPr>
            <a:r>
              <a:rPr lang="en-US" dirty="0"/>
              <a:t>Share files on the team Web server.</a:t>
            </a:r>
          </a:p>
          <a:p>
            <a:endParaRPr lang="en-US" dirty="0"/>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13</a:t>
            </a:fld>
            <a:endParaRPr lang="en-US" dirty="0"/>
          </a:p>
        </p:txBody>
      </p:sp>
    </p:spTree>
    <p:extLst>
      <p:ext uri="{BB962C8B-B14F-4D97-AF65-F5344CB8AC3E}">
        <p14:creationId xmlns:p14="http://schemas.microsoft.com/office/powerpoint/2010/main" val="3069441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0B302-F4DC-4547-9C74-CF794137D166}" type="slidenum">
              <a:rPr lang="en-US" smtClean="0"/>
              <a:t>16</a:t>
            </a:fld>
            <a:endParaRPr lang="en-US" dirty="0"/>
          </a:p>
        </p:txBody>
      </p:sp>
    </p:spTree>
    <p:extLst>
      <p:ext uri="{BB962C8B-B14F-4D97-AF65-F5344CB8AC3E}">
        <p14:creationId xmlns:p14="http://schemas.microsoft.com/office/powerpoint/2010/main" val="908655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20</a:t>
            </a:fld>
            <a:endParaRPr lang="en-US" dirty="0"/>
          </a:p>
        </p:txBody>
      </p:sp>
    </p:spTree>
    <p:extLst>
      <p:ext uri="{BB962C8B-B14F-4D97-AF65-F5344CB8AC3E}">
        <p14:creationId xmlns:p14="http://schemas.microsoft.com/office/powerpoint/2010/main" val="498091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23</a:t>
            </a:fld>
            <a:endParaRPr lang="en-US" dirty="0"/>
          </a:p>
        </p:txBody>
      </p:sp>
    </p:spTree>
    <p:extLst>
      <p:ext uri="{BB962C8B-B14F-4D97-AF65-F5344CB8AC3E}">
        <p14:creationId xmlns:p14="http://schemas.microsoft.com/office/powerpoint/2010/main" val="2589576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8" name="Date Placeholder 27"/>
          <p:cNvSpPr>
            <a:spLocks noGrp="1"/>
          </p:cNvSpPr>
          <p:nvPr>
            <p:ph type="dt" sz="half" idx="10"/>
          </p:nvPr>
        </p:nvSpPr>
        <p:spPr>
          <a:xfrm>
            <a:off x="8940800" y="4206240"/>
            <a:ext cx="1280160" cy="457200"/>
          </a:xfrm>
        </p:spPr>
        <p:txBody>
          <a:bodyPr/>
          <a:lstStyle/>
          <a:p>
            <a:fld id="{4E708F12-96AD-4ED4-8132-A78F5E42C1F5}" type="datetime1">
              <a:rPr lang="en-US" smtClean="0"/>
              <a:t>9/4/2019</a:t>
            </a:fld>
            <a:endParaRPr lang="en-US" dirty="0"/>
          </a:p>
        </p:txBody>
      </p:sp>
      <p:sp>
        <p:nvSpPr>
          <p:cNvPr id="17" name="Footer Placeholder 16"/>
          <p:cNvSpPr>
            <a:spLocks noGrp="1"/>
          </p:cNvSpPr>
          <p:nvPr>
            <p:ph type="ftr" sz="quarter" idx="11"/>
          </p:nvPr>
        </p:nvSpPr>
        <p:spPr>
          <a:xfrm>
            <a:off x="7213600" y="4205288"/>
            <a:ext cx="1727200" cy="457200"/>
          </a:xfrm>
        </p:spPr>
        <p:txBody>
          <a:bodyPr/>
          <a:lstStyle/>
          <a:p>
            <a:endParaRPr lang="en-US" dirty="0"/>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401CF334-2D5C-4859-84A6-CA7E6E43FAEB}" type="slidenum">
              <a:rPr lang="en-US" smtClean="0"/>
              <a:t>‹#›</a:t>
            </a:fld>
            <a:endParaRPr lang="en-US" dirty="0"/>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a:t>Click to edit Master title style</a:t>
            </a:r>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7FA170-8299-44AD-AEEF-FC686C3D7804}" type="datetime1">
              <a:rPr lang="en-US" smtClean="0"/>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231763A-68EC-4ECD-9620-D9FE9CDDD622}" type="datetime1">
              <a:rPr lang="en-US" smtClean="0"/>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a:xfrm>
            <a:off x="609600" y="1143000"/>
            <a:ext cx="8331200" cy="54483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Vertical Title 1"/>
          <p:cNvSpPr>
            <a:spLocks noGrp="1"/>
          </p:cNvSpPr>
          <p:nvPr>
            <p:ph type="title" orient="vert"/>
          </p:nvPr>
        </p:nvSpPr>
        <p:spPr>
          <a:xfrm>
            <a:off x="9042400" y="1143000"/>
            <a:ext cx="2540000" cy="5448300"/>
          </a:xfrm>
        </p:spPr>
        <p:txBody>
          <a:bodyPr vert="eaVert"/>
          <a:lstStyle/>
          <a:p>
            <a:r>
              <a:rPr kumimoji="0" lang="en-US"/>
              <a:t>Click to edit Master title style</a:t>
            </a:r>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98BEDD-6160-49BB-B372-861DE7DE9BA5}" type="datetime1">
              <a:rPr lang="en-US" smtClean="0"/>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AE819F-B7FD-4B29-8F66-9E318144BC2A}" type="datetime1">
              <a:rPr lang="en-US" smtClean="0"/>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r>
              <a:rPr kumimoji="0" lang="en-US"/>
              <a:t>Click to edit Master title style</a:t>
            </a:r>
            <a:endParaRPr kumimoji="0" lang="en-US"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4CA159C-B6E0-4F10-9F4A-2FA57003B139}" type="datetime1">
              <a:rPr lang="en-US" smtClean="0"/>
              <a:t>9/4/2019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4" name="Content Placeholder 3"/>
          <p:cNvSpPr>
            <a:spLocks noGrp="1"/>
          </p:cNvSpPr>
          <p:nvPr>
            <p:ph sz="half" idx="2"/>
          </p:nvPr>
        </p:nvSpPr>
        <p:spPr>
          <a:xfrm>
            <a:off x="6197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609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6" name="Date Placeholder 25"/>
          <p:cNvSpPr>
            <a:spLocks noGrp="1"/>
          </p:cNvSpPr>
          <p:nvPr>
            <p:ph type="dt" sz="half" idx="10"/>
          </p:nvPr>
        </p:nvSpPr>
        <p:spPr/>
        <p:txBody>
          <a:bodyPr rtlCol="0"/>
          <a:lstStyle/>
          <a:p>
            <a:fld id="{8170CBBB-D1D1-4386-A5E9-07F3477B78F3}" type="datetime1">
              <a:rPr lang="en-US" smtClean="0"/>
              <a:t>9/4/2019</a:t>
            </a:fld>
            <a:endParaRPr lang="en-US" dirty="0"/>
          </a:p>
        </p:txBody>
      </p:sp>
      <p:sp>
        <p:nvSpPr>
          <p:cNvPr id="27" name="Slide Number Placeholder 26"/>
          <p:cNvSpPr>
            <a:spLocks noGrp="1"/>
          </p:cNvSpPr>
          <p:nvPr>
            <p:ph type="sldNum" sz="quarter" idx="11"/>
          </p:nvPr>
        </p:nvSpPr>
        <p:spPr/>
        <p:txBody>
          <a:bodyPr rtlCol="0"/>
          <a:lstStyle/>
          <a:p>
            <a:fld id="{401CF334-2D5C-4859-84A6-CA7E6E43FAEB}" type="slidenum">
              <a:rPr lang="en-US" smtClean="0"/>
              <a:t>‹#›</a:t>
            </a:fld>
            <a:endParaRPr lang="en-US" dirty="0"/>
          </a:p>
        </p:txBody>
      </p:sp>
      <p:sp>
        <p:nvSpPr>
          <p:cNvPr id="28" name="Footer Placeholder 27"/>
          <p:cNvSpPr>
            <a:spLocks noGrp="1"/>
          </p:cNvSpPr>
          <p:nvPr>
            <p:ph type="ftr" sz="quarter" idx="12"/>
          </p:nvPr>
        </p:nvSpPr>
        <p:spPr/>
        <p:txBody>
          <a:bodyPr rtlCol="0"/>
          <a:lstStyle/>
          <a:p>
            <a:endParaRPr lang="en-US" dirty="0"/>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778240" y="612648"/>
            <a:ext cx="1276352" cy="457200"/>
          </a:xfrm>
        </p:spPr>
        <p:txBody>
          <a:bodyPr/>
          <a:lstStyle/>
          <a:p>
            <a:fld id="{9FA4CAD8-0EA7-4615-B69B-B2F199EF3A93}" type="datetime1">
              <a:rPr lang="en-US" smtClean="0"/>
              <a:t>9/4/2019</a:t>
            </a:fld>
            <a:endParaRPr lang="en-US" dirty="0"/>
          </a:p>
        </p:txBody>
      </p:sp>
      <p:sp>
        <p:nvSpPr>
          <p:cNvPr id="4" name="Footer Placeholder 3"/>
          <p:cNvSpPr>
            <a:spLocks noGrp="1"/>
          </p:cNvSpPr>
          <p:nvPr>
            <p:ph type="ftr" sz="quarter" idx="11"/>
          </p:nvPr>
        </p:nvSpPr>
        <p:spPr>
          <a:xfrm>
            <a:off x="7010400" y="612648"/>
            <a:ext cx="1767840" cy="457200"/>
          </a:xfrm>
        </p:spPr>
        <p:txBody>
          <a:bodyPr/>
          <a:lstStyle/>
          <a:p>
            <a:endParaRPr lang="en-US" dirty="0"/>
          </a:p>
        </p:txBody>
      </p:sp>
      <p:sp>
        <p:nvSpPr>
          <p:cNvPr id="5" name="Slide Number Placeholder 4"/>
          <p:cNvSpPr>
            <a:spLocks noGrp="1"/>
          </p:cNvSpPr>
          <p:nvPr>
            <p:ph type="sldNum" sz="quarter" idx="12"/>
          </p:nvPr>
        </p:nvSpPr>
        <p:spPr>
          <a:xfrm>
            <a:off x="10899648" y="2272"/>
            <a:ext cx="1016000" cy="365760"/>
          </a:xfrm>
        </p:spPr>
        <p:txBody>
          <a:bodyPr/>
          <a:lstStyle/>
          <a:p>
            <a:fld id="{401CF334-2D5C-4859-84A6-CA7E6E43FAEB}" type="slidenum">
              <a:rPr lang="en-US" smtClean="0"/>
              <a:t>‹#›</a:t>
            </a:fld>
            <a:endParaRPr lang="en-US" dirty="0"/>
          </a:p>
        </p:txBody>
      </p:sp>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34BD7-6953-492C-921B-E68B2D7F14C8}" type="datetime1">
              <a:rPr lang="en-US" smtClean="0"/>
              <a:t>9/4/2019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5A17D9B-D4D3-4E23-88DF-2E354FA43196}" type="datetime1">
              <a:rPr lang="en-US" smtClean="0"/>
              <a:t>9/4/2019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4" name="Content Placeholder 3"/>
          <p:cNvSpPr>
            <a:spLocks noGrp="1"/>
          </p:cNvSpPr>
          <p:nvPr>
            <p:ph sz="half" idx="1"/>
          </p:nvPr>
        </p:nvSpPr>
        <p:spPr>
          <a:xfrm>
            <a:off x="203200" y="776287"/>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7137995" y="2010727"/>
            <a:ext cx="4511040" cy="458057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a:t>Click to edit Master title style</a:t>
            </a:r>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41F67C5-D04E-4576-B61C-12ABA14BBD6C}" type="datetime1">
              <a:rPr lang="en-US" smtClean="0"/>
              <a:t>9/4/2019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C20F09E4-6EA4-4BF3-9FC8-FF40373B88E6}" type="datetime1">
              <a:rPr lang="en-US" smtClean="0"/>
              <a:t>9/4/2019</a:t>
            </a:fld>
            <a:endParaRPr lang="en-US" dirty="0"/>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401CF334-2D5C-4859-84A6-CA7E6E43FAEB}" type="slidenum">
              <a:rPr lang="en-US" smtClean="0"/>
              <a:t>‹#›</a:t>
            </a:fld>
            <a:endParaRPr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endParaRPr kumimoji="0" lang="en-US" dirty="0"/>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MJMalick@msn.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vfwauxiliary.org/treasurer-resources" TargetMode="Externa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hyperlink" Target="http://www.irs.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a.www4.irs.gov/epostcar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vfwauxiliary.org/treasurer-resources"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vfwauxiliary.org/treasurer-resource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vfwauxiliary.org/treasurer-resources"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ideo" Target="https://www.youtube.com/embed/0Cd7Bsp3dDo"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9.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www.youtube.com/watch?v=tcBVZ2SBIxM&amp;feature=youtu.be"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youtube.com/watch?v=ibnj_bAwzAM&amp;feature=youtu.be"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vfwauxiliary.org/"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67.jpg"/><Relationship Id="rId5" Type="http://schemas.openxmlformats.org/officeDocument/2006/relationships/image" Target="../media/image66.gif"/><Relationship Id="rId4" Type="http://schemas.openxmlformats.org/officeDocument/2006/relationships/image" Target="../media/image65.jpeg"/></Relationships>
</file>

<file path=ppt/slides/_rels/slide68.xml.rels><?xml version="1.0" encoding="UTF-8" standalone="yes"?>
<Relationships xmlns="http://schemas.openxmlformats.org/package/2006/relationships"><Relationship Id="rId3" Type="http://schemas.openxmlformats.org/officeDocument/2006/relationships/hyperlink" Target="mailto:misec@asiserve.net" TargetMode="External"/><Relationship Id="rId2" Type="http://schemas.openxmlformats.org/officeDocument/2006/relationships/hyperlink" Target="mailto:mitreas@asiserve.net" TargetMode="Externa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899938"/>
            <a:ext cx="6604000" cy="2805662"/>
          </a:xfrm>
        </p:spPr>
        <p:txBody>
          <a:bodyPr>
            <a:normAutofit lnSpcReduction="10000"/>
          </a:bodyPr>
          <a:lstStyle/>
          <a:p>
            <a:endParaRPr lang="en-US" sz="2000" dirty="0"/>
          </a:p>
          <a:p>
            <a:r>
              <a:rPr lang="en-US" dirty="0"/>
              <a:t>Compiled by:</a:t>
            </a:r>
          </a:p>
          <a:p>
            <a:endParaRPr lang="en-US" dirty="0"/>
          </a:p>
          <a:p>
            <a:r>
              <a:rPr lang="en-US" dirty="0"/>
              <a:t>Marilyn Malick, Past Department President</a:t>
            </a:r>
          </a:p>
          <a:p>
            <a:r>
              <a:rPr lang="en-US" dirty="0"/>
              <a:t>(586)536-6004</a:t>
            </a:r>
          </a:p>
          <a:p>
            <a:r>
              <a:rPr lang="en-US" dirty="0">
                <a:hlinkClick r:id="rId3"/>
              </a:rPr>
              <a:t>MJMalick@msn.com</a:t>
            </a:r>
            <a:endParaRPr lang="en-US" dirty="0"/>
          </a:p>
          <a:p>
            <a:r>
              <a:rPr lang="en-US" dirty="0"/>
              <a:t>Updated July 1, 2019</a:t>
            </a:r>
          </a:p>
          <a:p>
            <a:endParaRPr lang="en-US" dirty="0"/>
          </a:p>
          <a:p>
            <a:endParaRPr lang="en-US" sz="2000" dirty="0"/>
          </a:p>
          <a:p>
            <a:endParaRPr lang="en-US" sz="2000" dirty="0"/>
          </a:p>
          <a:p>
            <a:endParaRPr lang="en-US" dirty="0"/>
          </a:p>
          <a:p>
            <a:endParaRPr lang="en-US" dirty="0"/>
          </a:p>
          <a:p>
            <a:endParaRPr lang="en-US" dirty="0"/>
          </a:p>
        </p:txBody>
      </p:sp>
      <p:sp>
        <p:nvSpPr>
          <p:cNvPr id="2" name="Title 1"/>
          <p:cNvSpPr>
            <a:spLocks noGrp="1"/>
          </p:cNvSpPr>
          <p:nvPr>
            <p:ph type="ctrTitle"/>
          </p:nvPr>
        </p:nvSpPr>
        <p:spPr>
          <a:xfrm>
            <a:off x="380822" y="1930401"/>
            <a:ext cx="5029200" cy="1902992"/>
          </a:xfrm>
        </p:spPr>
        <p:txBody>
          <a:bodyPr>
            <a:normAutofit fontScale="90000"/>
          </a:bodyPr>
          <a:lstStyle/>
          <a:p>
            <a:pPr algn="ctr"/>
            <a:r>
              <a:rPr lang="en-US" dirty="0"/>
              <a:t>President/Treasurer Secretary/Trustee Workshop </a:t>
            </a:r>
          </a:p>
        </p:txBody>
      </p:sp>
      <p:sp>
        <p:nvSpPr>
          <p:cNvPr id="7" name="Donut 6"/>
          <p:cNvSpPr/>
          <p:nvPr/>
        </p:nvSpPr>
        <p:spPr>
          <a:xfrm>
            <a:off x="7358022" y="2133600"/>
            <a:ext cx="3810000" cy="3810000"/>
          </a:xfrm>
          <a:prstGeom prst="donut">
            <a:avLst/>
          </a:prstGeom>
          <a:solidFill>
            <a:schemeClr val="accent5">
              <a:lumMod val="75000"/>
            </a:schemeClr>
          </a:solidFill>
          <a:ln>
            <a:noFill/>
          </a:ln>
          <a:effectLst>
            <a:outerShdw blurRad="139700" dist="38100" dir="5400000" algn="t" rotWithShape="0">
              <a:prstClr val="black">
                <a:alpha val="40000"/>
              </a:prstClr>
            </a:outerShdw>
          </a:effectLst>
          <a:scene3d>
            <a:camera prst="isometricOffAxis1Top"/>
            <a:lightRig rig="threePt" dir="t">
              <a:rot lat="0" lon="0" rev="1800000"/>
            </a:lightRig>
          </a:scene3d>
          <a:sp3d extrusionH="381000" prstMaterial="softEdge">
            <a:bevelT w="63500" h="63500" prst="convex"/>
            <a:bevelB w="63500" h="63500" prst="convex"/>
            <a:extrusionClr>
              <a:schemeClr val="accent5">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8383791" y="4541539"/>
            <a:ext cx="1758462" cy="512885"/>
          </a:xfrm>
          <a:prstGeom prst="rect">
            <a:avLst/>
          </a:prstGeom>
          <a:noFill/>
        </p:spPr>
        <p:txBody>
          <a:bodyPr wrap="none" rtlCol="0">
            <a:prstTxWarp prst="textCanDown">
              <a:avLst>
                <a:gd name="adj" fmla="val 19512"/>
              </a:avLst>
            </a:prstTxWarp>
            <a:spAutoFit/>
          </a:bodyPr>
          <a:lstStyle/>
          <a:p>
            <a:pPr algn="ctr"/>
            <a:r>
              <a:rPr lang="en-US" sz="2400" dirty="0">
                <a:gradFill>
                  <a:gsLst>
                    <a:gs pos="0">
                      <a:prstClr val="white">
                        <a:alpha val="70000"/>
                      </a:prstClr>
                    </a:gs>
                    <a:gs pos="77000">
                      <a:prstClr val="white">
                        <a:lumMod val="85000"/>
                      </a:prstClr>
                    </a:gs>
                    <a:gs pos="100000">
                      <a:prstClr val="white">
                        <a:lumMod val="65000"/>
                      </a:prstClr>
                    </a:gs>
                  </a:gsLst>
                  <a:lin ang="0" scaled="1"/>
                </a:gradFill>
                <a:latin typeface="Franklin Gothic Medium" pitchFamily="34" charset="0"/>
              </a:rPr>
              <a:t>  Treasurer</a:t>
            </a:r>
          </a:p>
        </p:txBody>
      </p:sp>
      <p:sp>
        <p:nvSpPr>
          <p:cNvPr id="9" name="Donut 8"/>
          <p:cNvSpPr/>
          <p:nvPr/>
        </p:nvSpPr>
        <p:spPr>
          <a:xfrm>
            <a:off x="8280042" y="1545774"/>
            <a:ext cx="3429000" cy="3429000"/>
          </a:xfrm>
          <a:prstGeom prst="donut">
            <a:avLst/>
          </a:prstGeom>
          <a:solidFill>
            <a:schemeClr val="accent4">
              <a:lumMod val="75000"/>
            </a:schemeClr>
          </a:solidFill>
          <a:ln>
            <a:noFill/>
          </a:ln>
          <a:effectLst>
            <a:outerShdw blurRad="139700" dist="38100" dir="5400000" algn="t" rotWithShape="0">
              <a:prstClr val="black">
                <a:alpha val="40000"/>
              </a:prstClr>
            </a:outerShdw>
          </a:effectLst>
          <a:scene3d>
            <a:camera prst="isometricOffAxis1Top">
              <a:rot lat="18075715" lon="18392745" rev="3456000"/>
            </a:camera>
            <a:lightRig rig="threePt" dir="t">
              <a:rot lat="0" lon="0" rev="1800000"/>
            </a:lightRig>
          </a:scene3d>
          <a:sp3d extrusionH="381000" prstMaterial="softEdge">
            <a:bevelT w="63500" h="63500" prst="convex"/>
            <a:bevelB w="63500" h="63500" prst="convex"/>
            <a:extrusionClr>
              <a:schemeClr val="accent4">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p:nvSpPr>
        <p:spPr>
          <a:xfrm>
            <a:off x="9151553" y="3677196"/>
            <a:ext cx="1685978" cy="526868"/>
          </a:xfrm>
          <a:prstGeom prst="rect">
            <a:avLst/>
          </a:prstGeom>
          <a:noFill/>
        </p:spPr>
        <p:txBody>
          <a:bodyPr wrap="none" rtlCol="0">
            <a:prstTxWarp prst="textCanDown">
              <a:avLst>
                <a:gd name="adj" fmla="val 30941"/>
              </a:avLst>
            </a:prstTxWarp>
            <a:spAutoFit/>
          </a:bodyPr>
          <a:lstStyle/>
          <a:p>
            <a:pPr algn="ctr"/>
            <a:r>
              <a:rPr lang="en-US" sz="2400" dirty="0">
                <a:gradFill>
                  <a:gsLst>
                    <a:gs pos="0">
                      <a:prstClr val="white">
                        <a:alpha val="70000"/>
                      </a:prstClr>
                    </a:gs>
                    <a:gs pos="77000">
                      <a:prstClr val="white">
                        <a:lumMod val="85000"/>
                      </a:prstClr>
                    </a:gs>
                    <a:gs pos="100000">
                      <a:prstClr val="white">
                        <a:lumMod val="65000"/>
                      </a:prstClr>
                    </a:gs>
                  </a:gsLst>
                  <a:lin ang="0" scaled="1"/>
                </a:gradFill>
                <a:latin typeface="Franklin Gothic Medium" pitchFamily="34" charset="0"/>
              </a:rPr>
              <a:t>   Secretary</a:t>
            </a:r>
          </a:p>
        </p:txBody>
      </p:sp>
      <p:sp>
        <p:nvSpPr>
          <p:cNvPr id="11" name="Donut 10"/>
          <p:cNvSpPr/>
          <p:nvPr/>
        </p:nvSpPr>
        <p:spPr>
          <a:xfrm>
            <a:off x="7569202" y="936174"/>
            <a:ext cx="3048000" cy="3048000"/>
          </a:xfrm>
          <a:prstGeom prst="donut">
            <a:avLst>
              <a:gd name="adj" fmla="val 18023"/>
            </a:avLst>
          </a:prstGeom>
          <a:solidFill>
            <a:schemeClr val="accent3">
              <a:lumMod val="75000"/>
            </a:schemeClr>
          </a:solidFill>
          <a:ln>
            <a:noFill/>
          </a:ln>
          <a:effectLst>
            <a:outerShdw blurRad="139700" dist="38100" dir="5400000" algn="t" rotWithShape="0">
              <a:prstClr val="black">
                <a:alpha val="40000"/>
              </a:prstClr>
            </a:outerShdw>
          </a:effectLst>
          <a:scene3d>
            <a:camera prst="isometricOffAxis1Top">
              <a:rot lat="18075715" lon="18392745" rev="3456000"/>
            </a:camera>
            <a:lightRig rig="threePt" dir="t">
              <a:rot lat="0" lon="0" rev="1800000"/>
            </a:lightRig>
          </a:scene3d>
          <a:sp3d extrusionH="381000" prstMaterial="softEdge">
            <a:bevelT w="63500" h="63500" prst="convex"/>
            <a:bevelB w="63500" h="63500" prst="convex"/>
            <a:extrusionClr>
              <a:schemeClr val="accent3">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p:cNvSpPr txBox="1"/>
          <p:nvPr/>
        </p:nvSpPr>
        <p:spPr>
          <a:xfrm>
            <a:off x="8245475" y="2857749"/>
            <a:ext cx="1729154" cy="481263"/>
          </a:xfrm>
          <a:prstGeom prst="rect">
            <a:avLst/>
          </a:prstGeom>
          <a:noFill/>
        </p:spPr>
        <p:txBody>
          <a:bodyPr wrap="none" rtlCol="0">
            <a:prstTxWarp prst="textCanDown">
              <a:avLst>
                <a:gd name="adj" fmla="val 30369"/>
              </a:avLst>
            </a:prstTxWarp>
            <a:spAutoFit/>
          </a:bodyPr>
          <a:lstStyle/>
          <a:p>
            <a:pPr algn="ctr"/>
            <a:r>
              <a:rPr lang="en-US" sz="2400" dirty="0">
                <a:gradFill flip="none" rotWithShape="1">
                  <a:gsLst>
                    <a:gs pos="0">
                      <a:prstClr val="white">
                        <a:alpha val="70000"/>
                      </a:prstClr>
                    </a:gs>
                    <a:gs pos="77000">
                      <a:prstClr val="white">
                        <a:lumMod val="85000"/>
                      </a:prstClr>
                    </a:gs>
                    <a:gs pos="100000">
                      <a:prstClr val="white">
                        <a:lumMod val="65000"/>
                      </a:prstClr>
                    </a:gs>
                  </a:gsLst>
                  <a:lin ang="0" scaled="1"/>
                  <a:tileRect/>
                </a:gradFill>
                <a:latin typeface="Franklin Gothic Medium" pitchFamily="34" charset="0"/>
              </a:rPr>
              <a:t>   Trustees</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6631" y="33824"/>
            <a:ext cx="2159180" cy="2159180"/>
          </a:xfrm>
          <a:prstGeom prst="rect">
            <a:avLst/>
          </a:prstGeom>
        </p:spPr>
      </p:pic>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4159A4-16EB-4963-AC32-76B0C77AFCE4}"/>
              </a:ext>
            </a:extLst>
          </p:cNvPr>
          <p:cNvSpPr>
            <a:spLocks noGrp="1"/>
          </p:cNvSpPr>
          <p:nvPr>
            <p:ph idx="1"/>
          </p:nvPr>
        </p:nvSpPr>
        <p:spPr/>
        <p:txBody>
          <a:bodyPr/>
          <a:lstStyle/>
          <a:p>
            <a:pPr>
              <a:buFont typeface="Wingdings" panose="05000000000000000000" pitchFamily="2" charset="2"/>
              <a:buChar char="Ø"/>
            </a:pPr>
            <a:r>
              <a:rPr lang="en-US" dirty="0"/>
              <a:t>As a voting member, you should attend District meetings</a:t>
            </a:r>
          </a:p>
          <a:p>
            <a:pPr>
              <a:buFont typeface="Wingdings" panose="05000000000000000000" pitchFamily="2" charset="2"/>
              <a:buChar char="Ø"/>
            </a:pPr>
            <a:r>
              <a:rPr lang="en-US" dirty="0"/>
              <a:t>At your April meeting, election of Officers must be completed</a:t>
            </a:r>
          </a:p>
          <a:p>
            <a:pPr>
              <a:buFont typeface="Wingdings" panose="05000000000000000000" pitchFamily="2" charset="2"/>
              <a:buChar char="Ø"/>
            </a:pPr>
            <a:r>
              <a:rPr lang="en-US" dirty="0"/>
              <a:t>Delegates and alternates for District, Department and National Convention should be completed and sent to the respective officer or submitted online in a timely manner</a:t>
            </a:r>
          </a:p>
          <a:p>
            <a:pPr>
              <a:buFont typeface="Wingdings" panose="05000000000000000000" pitchFamily="2" charset="2"/>
              <a:buChar char="Ø"/>
            </a:pPr>
            <a:r>
              <a:rPr lang="en-US" dirty="0"/>
              <a:t>Help your Chairmen, but don’t be overbearing.  </a:t>
            </a:r>
          </a:p>
          <a:p>
            <a:pPr>
              <a:buFont typeface="Wingdings" panose="05000000000000000000" pitchFamily="2" charset="2"/>
              <a:buChar char="Ø"/>
            </a:pPr>
            <a:r>
              <a:rPr lang="en-US" dirty="0"/>
              <a:t>Understand and review your Auxiliary’s Standing Rules</a:t>
            </a:r>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
        <p:nvSpPr>
          <p:cNvPr id="3" name="Title 2">
            <a:extLst>
              <a:ext uri="{FF2B5EF4-FFF2-40B4-BE49-F238E27FC236}">
                <a16:creationId xmlns:a16="http://schemas.microsoft.com/office/drawing/2014/main" id="{BF4B0FB3-90BA-4155-9612-AA078C725E64}"/>
              </a:ext>
            </a:extLst>
          </p:cNvPr>
          <p:cNvSpPr>
            <a:spLocks noGrp="1"/>
          </p:cNvSpPr>
          <p:nvPr>
            <p:ph type="title"/>
          </p:nvPr>
        </p:nvSpPr>
        <p:spPr/>
        <p:txBody>
          <a:bodyPr/>
          <a:lstStyle/>
          <a:p>
            <a:r>
              <a:rPr lang="en-US" dirty="0"/>
              <a:t>Auxiliary President-Be Prepared (cont.)</a:t>
            </a:r>
          </a:p>
        </p:txBody>
      </p:sp>
      <p:pic>
        <p:nvPicPr>
          <p:cNvPr id="8198" name="Picture 6" descr="http://aflcionc.org/wp-content/uploads/2014/04/HiRes-your-vote-counts.jpg">
            <a:extLst>
              <a:ext uri="{FF2B5EF4-FFF2-40B4-BE49-F238E27FC236}">
                <a16:creationId xmlns:a16="http://schemas.microsoft.com/office/drawing/2014/main" id="{F7D7F2C6-5E3D-4410-84B2-9ABD56FD46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4833" y="317330"/>
            <a:ext cx="2478867" cy="2506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61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3ADBF6-E1B4-418C-A6E2-5C37DBF7A05A}"/>
              </a:ext>
            </a:extLst>
          </p:cNvPr>
          <p:cNvSpPr>
            <a:spLocks noGrp="1"/>
          </p:cNvSpPr>
          <p:nvPr>
            <p:ph idx="1"/>
          </p:nvPr>
        </p:nvSpPr>
        <p:spPr/>
        <p:txBody>
          <a:bodyPr/>
          <a:lstStyle/>
          <a:p>
            <a:pPr>
              <a:buFont typeface="Wingdings" panose="05000000000000000000" pitchFamily="2" charset="2"/>
              <a:buChar char="Ø"/>
            </a:pPr>
            <a:r>
              <a:rPr lang="en-US" dirty="0"/>
              <a:t>Communicate with your members often and in a variety of ways</a:t>
            </a:r>
          </a:p>
          <a:p>
            <a:pPr>
              <a:buFont typeface="Wingdings" panose="05000000000000000000" pitchFamily="2" charset="2"/>
              <a:buChar char="Ø"/>
            </a:pPr>
            <a:endParaRPr lang="en-US" dirty="0"/>
          </a:p>
          <a:p>
            <a:pPr>
              <a:buFont typeface="Wingdings" panose="05000000000000000000" pitchFamily="2" charset="2"/>
              <a:buChar char="Ø"/>
            </a:pPr>
            <a:r>
              <a:rPr lang="en-US" dirty="0"/>
              <a:t>Set goals for your Auxiliary and be a team player</a:t>
            </a:r>
          </a:p>
          <a:p>
            <a:pPr>
              <a:buFont typeface="Wingdings" panose="05000000000000000000" pitchFamily="2" charset="2"/>
              <a:buChar char="Ø"/>
            </a:pPr>
            <a:endParaRPr lang="en-US" dirty="0"/>
          </a:p>
          <a:p>
            <a:pPr>
              <a:buFont typeface="Wingdings" panose="05000000000000000000" pitchFamily="2" charset="2"/>
              <a:buChar char="Ø"/>
            </a:pPr>
            <a:r>
              <a:rPr lang="en-US" dirty="0"/>
              <a:t>Be sure that your Officers get the training they need</a:t>
            </a:r>
          </a:p>
          <a:p>
            <a:pPr>
              <a:buFont typeface="Wingdings" panose="05000000000000000000" pitchFamily="2" charset="2"/>
              <a:buChar char="Ø"/>
            </a:pPr>
            <a:endParaRPr lang="en-US" dirty="0"/>
          </a:p>
          <a:p>
            <a:pPr>
              <a:buFont typeface="Wingdings" panose="05000000000000000000" pitchFamily="2" charset="2"/>
              <a:buChar char="Ø"/>
            </a:pPr>
            <a:r>
              <a:rPr lang="en-US" dirty="0"/>
              <a:t>Say “Thank You”</a:t>
            </a:r>
          </a:p>
          <a:p>
            <a:pPr>
              <a:buFont typeface="Wingdings" panose="05000000000000000000" pitchFamily="2" charset="2"/>
              <a:buChar char="Ø"/>
            </a:pPr>
            <a:endParaRPr lang="en-US" dirty="0"/>
          </a:p>
        </p:txBody>
      </p:sp>
      <p:sp>
        <p:nvSpPr>
          <p:cNvPr id="3" name="Title 2">
            <a:extLst>
              <a:ext uri="{FF2B5EF4-FFF2-40B4-BE49-F238E27FC236}">
                <a16:creationId xmlns:a16="http://schemas.microsoft.com/office/drawing/2014/main" id="{E78B890E-50FD-42C9-A15D-70FF4F82E906}"/>
              </a:ext>
            </a:extLst>
          </p:cNvPr>
          <p:cNvSpPr>
            <a:spLocks noGrp="1"/>
          </p:cNvSpPr>
          <p:nvPr>
            <p:ph type="title"/>
          </p:nvPr>
        </p:nvSpPr>
        <p:spPr/>
        <p:txBody>
          <a:bodyPr/>
          <a:lstStyle/>
          <a:p>
            <a:r>
              <a:rPr lang="en-US" dirty="0"/>
              <a:t>Auxiliary President	</a:t>
            </a:r>
          </a:p>
        </p:txBody>
      </p:sp>
      <p:pic>
        <p:nvPicPr>
          <p:cNvPr id="3080" name="Picture 8" descr="https://ppaperbouquet.files.wordpress.com/2015/10/final-thoughts.png">
            <a:extLst>
              <a:ext uri="{FF2B5EF4-FFF2-40B4-BE49-F238E27FC236}">
                <a16:creationId xmlns:a16="http://schemas.microsoft.com/office/drawing/2014/main" id="{AF8B80AB-A9FC-4AE4-BC36-33A09F73BDB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49" r="56058"/>
          <a:stretch/>
        </p:blipFill>
        <p:spPr bwMode="auto">
          <a:xfrm>
            <a:off x="5858934" y="976845"/>
            <a:ext cx="3776134" cy="1272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26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3150930"/>
            <a:ext cx="10972800" cy="3423605"/>
          </a:xfrm>
        </p:spPr>
        <p:txBody>
          <a:bodyPr/>
          <a:lstStyle/>
          <a:p>
            <a:pPr marL="109728" indent="0">
              <a:buNone/>
            </a:pPr>
            <a:endParaRPr lang="en-US" dirty="0"/>
          </a:p>
          <a:p>
            <a:pPr>
              <a:buFont typeface="Wingdings" panose="05000000000000000000" pitchFamily="2" charset="2"/>
              <a:buChar char="Ø"/>
            </a:pPr>
            <a:r>
              <a:rPr lang="en-US" sz="3200" dirty="0"/>
              <a:t>A digital copy of the Treasurer’s Guide </a:t>
            </a:r>
            <a:r>
              <a:rPr lang="en-US" sz="3200" u="sng" dirty="0"/>
              <a:t>and</a:t>
            </a:r>
            <a:r>
              <a:rPr lang="en-US" sz="3200" dirty="0"/>
              <a:t> all forms can be found online at </a:t>
            </a:r>
            <a:r>
              <a:rPr lang="en-US" sz="3200" dirty="0">
                <a:hlinkClick r:id="rId2"/>
              </a:rPr>
              <a:t>http://vfwauxiliary.org/treasurer-resources</a:t>
            </a:r>
            <a:r>
              <a:rPr lang="en-US" sz="3200" dirty="0"/>
              <a:t> </a:t>
            </a:r>
          </a:p>
        </p:txBody>
      </p:sp>
      <p:sp>
        <p:nvSpPr>
          <p:cNvPr id="3" name="Title 2"/>
          <p:cNvSpPr>
            <a:spLocks noGrp="1"/>
          </p:cNvSpPr>
          <p:nvPr>
            <p:ph type="title"/>
          </p:nvPr>
        </p:nvSpPr>
        <p:spPr/>
        <p:txBody>
          <a:bodyPr/>
          <a:lstStyle/>
          <a:p>
            <a:pPr algn="ctr"/>
            <a:r>
              <a:rPr lang="en-US" dirty="0"/>
              <a:t>Treasurer’s Guide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2414" y="1143000"/>
            <a:ext cx="1360386" cy="136038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7080" y="552297"/>
            <a:ext cx="1791102" cy="2495602"/>
          </a:xfrm>
          <a:prstGeom prst="rect">
            <a:avLst/>
          </a:prstGeom>
        </p:spPr>
      </p:pic>
    </p:spTree>
    <p:extLst>
      <p:ext uri="{BB962C8B-B14F-4D97-AF65-F5344CB8AC3E}">
        <p14:creationId xmlns:p14="http://schemas.microsoft.com/office/powerpoint/2010/main" val="255061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Font typeface="Wingdings" panose="05000000000000000000" pitchFamily="2" charset="2"/>
              <a:buChar char="ü"/>
            </a:pPr>
            <a:r>
              <a:rPr lang="en-US" sz="3600" dirty="0"/>
              <a:t>You need to notify the IRS of change in responsible  party</a:t>
            </a:r>
          </a:p>
          <a:p>
            <a:pPr>
              <a:buFont typeface="Wingdings" panose="05000000000000000000" pitchFamily="2" charset="2"/>
              <a:buChar char="ü"/>
            </a:pPr>
            <a:r>
              <a:rPr lang="en-US" sz="3600" dirty="0"/>
              <a:t>File form 8822-B with the IRS within 60 days of election</a:t>
            </a:r>
          </a:p>
          <a:p>
            <a:pPr>
              <a:buFont typeface="Wingdings" panose="05000000000000000000" pitchFamily="2" charset="2"/>
              <a:buChar char="ü"/>
            </a:pPr>
            <a:r>
              <a:rPr lang="en-US" sz="3600" dirty="0"/>
              <a:t>This ensures IRS correspondence goes to the new Treasurer</a:t>
            </a:r>
          </a:p>
          <a:p>
            <a:pPr>
              <a:buFont typeface="Wingdings" panose="05000000000000000000" pitchFamily="2" charset="2"/>
              <a:buChar char="ü"/>
            </a:pPr>
            <a:r>
              <a:rPr lang="en-US" sz="3600" dirty="0"/>
              <a:t>The form can be found on-line at </a:t>
            </a:r>
            <a:r>
              <a:rPr lang="en-US" sz="3600" dirty="0">
                <a:hlinkClick r:id="rId3"/>
              </a:rPr>
              <a:t>www.irs.gov</a:t>
            </a:r>
            <a:endParaRPr lang="en-US" sz="3600" dirty="0"/>
          </a:p>
        </p:txBody>
      </p:sp>
      <p:sp>
        <p:nvSpPr>
          <p:cNvPr id="2" name="Title 1"/>
          <p:cNvSpPr>
            <a:spLocks noGrp="1"/>
          </p:cNvSpPr>
          <p:nvPr>
            <p:ph type="title"/>
          </p:nvPr>
        </p:nvSpPr>
        <p:spPr/>
        <p:txBody>
          <a:bodyPr>
            <a:noAutofit/>
          </a:bodyPr>
          <a:lstStyle/>
          <a:p>
            <a:pPr algn="ctr"/>
            <a:r>
              <a:rPr lang="en-US" dirty="0"/>
              <a:t>New Auxiliary Treasurer</a:t>
            </a:r>
            <a:br>
              <a:rPr lang="en-US" dirty="0"/>
            </a:br>
            <a:r>
              <a:rPr lang="en-US" dirty="0"/>
              <a:t>(Notifying the IRS)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931" y="685800"/>
            <a:ext cx="1143000" cy="11430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0837" y="1371600"/>
            <a:ext cx="1778000" cy="609600"/>
          </a:xfrm>
          <a:prstGeom prst="rect">
            <a:avLst/>
          </a:prstGeom>
        </p:spPr>
      </p:pic>
    </p:spTree>
    <p:extLst>
      <p:ext uri="{BB962C8B-B14F-4D97-AF65-F5344CB8AC3E}">
        <p14:creationId xmlns:p14="http://schemas.microsoft.com/office/powerpoint/2010/main" val="38488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b="45040"/>
          <a:stretch/>
        </p:blipFill>
        <p:spPr>
          <a:xfrm>
            <a:off x="2448957" y="88901"/>
            <a:ext cx="7379649" cy="6680200"/>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749" y="720322"/>
            <a:ext cx="1143000" cy="1143000"/>
          </a:xfrm>
          <a:prstGeom prst="rect">
            <a:avLst/>
          </a:prstGeom>
        </p:spPr>
      </p:pic>
    </p:spTree>
    <p:extLst>
      <p:ext uri="{BB962C8B-B14F-4D97-AF65-F5344CB8AC3E}">
        <p14:creationId xmlns:p14="http://schemas.microsoft.com/office/powerpoint/2010/main" val="423703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3200" dirty="0"/>
              <a:t>Auxiliaries whose gross receipts are normally less than or equal to $50,000 are required to electronically submit Form 990-N, also known as the ePostcard</a:t>
            </a:r>
          </a:p>
          <a:p>
            <a:pPr>
              <a:buFont typeface="Wingdings" panose="05000000000000000000" pitchFamily="2" charset="2"/>
              <a:buChar char="Ø"/>
            </a:pPr>
            <a:endParaRPr lang="en-US" dirty="0"/>
          </a:p>
          <a:p>
            <a:pPr>
              <a:buFont typeface="Wingdings" panose="05000000000000000000" pitchFamily="2" charset="2"/>
              <a:buChar char="Ø"/>
            </a:pPr>
            <a:r>
              <a:rPr lang="en-US" sz="3200" dirty="0"/>
              <a:t>The e-Postcard is due every year by the 15</a:t>
            </a:r>
            <a:r>
              <a:rPr lang="en-US" sz="3200" baseline="30000" dirty="0"/>
              <a:t>th</a:t>
            </a:r>
            <a:r>
              <a:rPr lang="en-US" sz="3200" dirty="0"/>
              <a:t> day of the 5</a:t>
            </a:r>
            <a:r>
              <a:rPr lang="en-US" sz="3200" baseline="30000" dirty="0"/>
              <a:t>th</a:t>
            </a:r>
            <a:r>
              <a:rPr lang="en-US" sz="3200" dirty="0"/>
              <a:t> month after the close of your tax year.  This means the ePostcard is due by November 15</a:t>
            </a:r>
            <a:r>
              <a:rPr lang="en-US" sz="3200" baseline="30000" dirty="0"/>
              <a:t>th</a:t>
            </a:r>
            <a:endParaRPr lang="en-US" sz="3200" dirty="0"/>
          </a:p>
        </p:txBody>
      </p:sp>
      <p:sp>
        <p:nvSpPr>
          <p:cNvPr id="2" name="Title 1"/>
          <p:cNvSpPr>
            <a:spLocks noGrp="1"/>
          </p:cNvSpPr>
          <p:nvPr>
            <p:ph type="title"/>
          </p:nvPr>
        </p:nvSpPr>
        <p:spPr/>
        <p:txBody>
          <a:bodyPr/>
          <a:lstStyle/>
          <a:p>
            <a:pPr algn="ctr"/>
            <a:r>
              <a:rPr lang="en-US" dirty="0"/>
              <a:t>990-N ePostcard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9631" y="698500"/>
            <a:ext cx="1143000" cy="1143000"/>
          </a:xfrm>
          <a:prstGeom prst="rect">
            <a:avLst/>
          </a:prstGeom>
        </p:spPr>
      </p:pic>
      <p:pic>
        <p:nvPicPr>
          <p:cNvPr id="7" name="Picture 6">
            <a:extLst>
              <a:ext uri="{FF2B5EF4-FFF2-40B4-BE49-F238E27FC236}">
                <a16:creationId xmlns:a16="http://schemas.microsoft.com/office/drawing/2014/main" id="{2A087E6D-8867-40E3-ABD7-FF0AE8597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4031" y="603738"/>
            <a:ext cx="2409093" cy="1606062"/>
          </a:xfrm>
          <a:prstGeom prst="rect">
            <a:avLst/>
          </a:prstGeom>
        </p:spPr>
      </p:pic>
    </p:spTree>
    <p:extLst>
      <p:ext uri="{BB962C8B-B14F-4D97-AF65-F5344CB8AC3E}">
        <p14:creationId xmlns:p14="http://schemas.microsoft.com/office/powerpoint/2010/main" val="351434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49424"/>
            <a:ext cx="11074400" cy="4325112"/>
          </a:xfrm>
        </p:spPr>
        <p:txBody>
          <a:bodyPr>
            <a:normAutofit/>
          </a:bodyPr>
          <a:lstStyle/>
          <a:p>
            <a:pPr>
              <a:buFont typeface="Wingdings" panose="05000000000000000000" pitchFamily="2" charset="2"/>
              <a:buChar char="Ø"/>
            </a:pPr>
            <a:r>
              <a:rPr lang="en-US" dirty="0"/>
              <a:t>To file a 990-N ePostcard</a:t>
            </a:r>
          </a:p>
          <a:p>
            <a:pPr lvl="1">
              <a:buFont typeface="Wingdings" panose="05000000000000000000" pitchFamily="2" charset="2"/>
              <a:buChar char="ü"/>
            </a:pPr>
            <a:endParaRPr lang="en-US" sz="2800" dirty="0"/>
          </a:p>
          <a:p>
            <a:pPr lvl="1">
              <a:buFont typeface="Wingdings" panose="05000000000000000000" pitchFamily="2" charset="2"/>
              <a:buChar char="ü"/>
            </a:pPr>
            <a:r>
              <a:rPr lang="en-US" sz="2800" dirty="0"/>
              <a:t>Register with the </a:t>
            </a:r>
            <a:r>
              <a:rPr lang="en-US" sz="2800" dirty="0">
                <a:hlinkClick r:id="rId3"/>
              </a:rPr>
              <a:t>https://sa.www4.irs.gov/epostcard/</a:t>
            </a:r>
            <a:r>
              <a:rPr lang="en-US" sz="2800" dirty="0"/>
              <a:t> website</a:t>
            </a:r>
          </a:p>
          <a:p>
            <a:pPr lvl="1">
              <a:buFont typeface="Wingdings" panose="05000000000000000000" pitchFamily="2" charset="2"/>
              <a:buChar char="ü"/>
            </a:pPr>
            <a:r>
              <a:rPr lang="en-US" sz="2800" dirty="0"/>
              <a:t>If you have already created a profile last year you are all set to do your new 990-N ePostcard</a:t>
            </a:r>
          </a:p>
          <a:p>
            <a:pPr lvl="1">
              <a:buFont typeface="Wingdings" panose="05000000000000000000" pitchFamily="2" charset="2"/>
              <a:buChar char="ü"/>
            </a:pPr>
            <a:r>
              <a:rPr lang="en-US" sz="2800" dirty="0"/>
              <a:t>If you did not create a new profile do it and then respond to the activation email sent during the registration process</a:t>
            </a:r>
          </a:p>
          <a:p>
            <a:pPr lvl="1">
              <a:buFont typeface="Wingdings" panose="05000000000000000000" pitchFamily="2" charset="2"/>
              <a:buChar char="ü"/>
            </a:pPr>
            <a:r>
              <a:rPr lang="en-US" sz="2800" dirty="0"/>
              <a:t>Complete and submit the 990-N ePostcard for an exempt organization</a:t>
            </a:r>
          </a:p>
          <a:p>
            <a:pPr marL="411480" lvl="1" indent="0">
              <a:buNone/>
            </a:pPr>
            <a:endParaRPr lang="en-US" sz="2800" dirty="0"/>
          </a:p>
        </p:txBody>
      </p:sp>
      <p:sp>
        <p:nvSpPr>
          <p:cNvPr id="2" name="Title 1"/>
          <p:cNvSpPr>
            <a:spLocks noGrp="1"/>
          </p:cNvSpPr>
          <p:nvPr>
            <p:ph type="title"/>
          </p:nvPr>
        </p:nvSpPr>
        <p:spPr/>
        <p:txBody>
          <a:bodyPr/>
          <a:lstStyle/>
          <a:p>
            <a:pPr algn="ctr"/>
            <a:r>
              <a:rPr lang="en-US" dirty="0"/>
              <a:t>990-N ePostcard (cont.)</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9631" y="698500"/>
            <a:ext cx="1143000" cy="1143000"/>
          </a:xfrm>
          <a:prstGeom prst="rect">
            <a:avLst/>
          </a:prstGeom>
        </p:spPr>
      </p:pic>
      <p:pic>
        <p:nvPicPr>
          <p:cNvPr id="7" name="Picture 6">
            <a:extLst>
              <a:ext uri="{FF2B5EF4-FFF2-40B4-BE49-F238E27FC236}">
                <a16:creationId xmlns:a16="http://schemas.microsoft.com/office/drawing/2014/main" id="{46DE45C5-E557-4116-BD00-4AFFF9C4C1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7871" y="875933"/>
            <a:ext cx="2571750" cy="2257425"/>
          </a:xfrm>
          <a:prstGeom prst="rect">
            <a:avLst/>
          </a:prstGeom>
        </p:spPr>
      </p:pic>
    </p:spTree>
    <p:extLst>
      <p:ext uri="{BB962C8B-B14F-4D97-AF65-F5344CB8AC3E}">
        <p14:creationId xmlns:p14="http://schemas.microsoft.com/office/powerpoint/2010/main" val="304608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93A7B6-7893-4EC6-A57D-25CDBBC9101B}"/>
              </a:ext>
            </a:extLst>
          </p:cNvPr>
          <p:cNvSpPr>
            <a:spLocks noGrp="1"/>
          </p:cNvSpPr>
          <p:nvPr>
            <p:ph idx="1"/>
          </p:nvPr>
        </p:nvSpPr>
        <p:spPr/>
        <p:txBody>
          <a:bodyPr/>
          <a:lstStyle/>
          <a:p>
            <a:pPr>
              <a:buFont typeface="Wingdings" panose="05000000000000000000" pitchFamily="2" charset="2"/>
              <a:buChar char="ü"/>
            </a:pPr>
            <a:endParaRPr lang="en-US" dirty="0"/>
          </a:p>
          <a:p>
            <a:pPr>
              <a:buFont typeface="Wingdings" panose="05000000000000000000" pitchFamily="2" charset="2"/>
              <a:buChar char="ü"/>
            </a:pPr>
            <a:r>
              <a:rPr lang="en-US" dirty="0"/>
              <a:t>Remember, it will say 2018 tax year, as we are doing the 990 for July 1, 2018 through June 30, 2019</a:t>
            </a:r>
          </a:p>
          <a:p>
            <a:pPr>
              <a:buFont typeface="Wingdings" panose="05000000000000000000" pitchFamily="2" charset="2"/>
              <a:buChar char="ü"/>
            </a:pPr>
            <a:r>
              <a:rPr lang="en-US" dirty="0"/>
              <a:t>Due November 15, 2019</a:t>
            </a:r>
          </a:p>
          <a:p>
            <a:pPr>
              <a:buFont typeface="Wingdings" panose="05000000000000000000" pitchFamily="2" charset="2"/>
              <a:buChar char="ü"/>
            </a:pPr>
            <a:r>
              <a:rPr lang="en-US" u="sng" dirty="0"/>
              <a:t>Send proof of 990 Completion to the Department office</a:t>
            </a:r>
          </a:p>
          <a:p>
            <a:pPr>
              <a:buFont typeface="Wingdings" panose="05000000000000000000" pitchFamily="2" charset="2"/>
              <a:buChar char="ü"/>
            </a:pPr>
            <a:r>
              <a:rPr lang="en-US" dirty="0"/>
              <a:t>If you have any issues with the website, call Nicole at the Department office</a:t>
            </a:r>
          </a:p>
          <a:p>
            <a:pPr>
              <a:buFont typeface="Wingdings" panose="05000000000000000000" pitchFamily="2" charset="2"/>
              <a:buChar char="ü"/>
            </a:pPr>
            <a:endParaRPr lang="en-US" dirty="0"/>
          </a:p>
        </p:txBody>
      </p:sp>
      <p:sp>
        <p:nvSpPr>
          <p:cNvPr id="3" name="Title 2">
            <a:extLst>
              <a:ext uri="{FF2B5EF4-FFF2-40B4-BE49-F238E27FC236}">
                <a16:creationId xmlns:a16="http://schemas.microsoft.com/office/drawing/2014/main" id="{C8587BCA-C45F-4A8C-8D7E-8E7B9CC317CD}"/>
              </a:ext>
            </a:extLst>
          </p:cNvPr>
          <p:cNvSpPr>
            <a:spLocks noGrp="1"/>
          </p:cNvSpPr>
          <p:nvPr>
            <p:ph type="title"/>
          </p:nvPr>
        </p:nvSpPr>
        <p:spPr/>
        <p:txBody>
          <a:bodyPr/>
          <a:lstStyle/>
          <a:p>
            <a:pPr algn="ctr"/>
            <a:r>
              <a:rPr lang="en-US" dirty="0"/>
              <a:t>990-N ePostcard (cont.)</a:t>
            </a:r>
          </a:p>
        </p:txBody>
      </p:sp>
      <p:pic>
        <p:nvPicPr>
          <p:cNvPr id="5" name="Picture 4">
            <a:extLst>
              <a:ext uri="{FF2B5EF4-FFF2-40B4-BE49-F238E27FC236}">
                <a16:creationId xmlns:a16="http://schemas.microsoft.com/office/drawing/2014/main" id="{633640AA-BFBA-4771-ADFD-6D48258B8B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3906" y="729762"/>
            <a:ext cx="1754431" cy="1754431"/>
          </a:xfrm>
          <a:prstGeom prst="rect">
            <a:avLst/>
          </a:prstGeom>
        </p:spPr>
      </p:pic>
    </p:spTree>
    <p:extLst>
      <p:ext uri="{BB962C8B-B14F-4D97-AF65-F5344CB8AC3E}">
        <p14:creationId xmlns:p14="http://schemas.microsoft.com/office/powerpoint/2010/main" val="339370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pPr>
              <a:buFont typeface="Wingdings" panose="05000000000000000000" pitchFamily="2" charset="2"/>
              <a:buChar char="Ø"/>
            </a:pPr>
            <a:r>
              <a:rPr lang="en-US" dirty="0"/>
              <a:t>All funds to Departments, Districts, and Auxiliaries will be sent only via Electronic Funds Transfer (EFT), also known as ACH/Direct Deposit, from National Headquarters</a:t>
            </a:r>
          </a:p>
          <a:p>
            <a:pPr lvl="1">
              <a:buFont typeface="Wingdings" panose="05000000000000000000" pitchFamily="2" charset="2"/>
              <a:buChar char="ü"/>
            </a:pPr>
            <a:r>
              <a:rPr lang="en-US" dirty="0"/>
              <a:t>You will be notified via e-mail that a deposit has been made into your bank account</a:t>
            </a:r>
          </a:p>
          <a:p>
            <a:pPr lvl="1">
              <a:buFont typeface="Wingdings" panose="05000000000000000000" pitchFamily="2" charset="2"/>
              <a:buChar char="ü"/>
            </a:pPr>
            <a:r>
              <a:rPr lang="en-US" dirty="0"/>
              <a:t>File new ACH Authorization form if you change bank accounts or if the bank changes information</a:t>
            </a:r>
          </a:p>
          <a:p>
            <a:pPr lvl="1">
              <a:buFont typeface="Wingdings" panose="05000000000000000000" pitchFamily="2" charset="2"/>
              <a:buChar char="ü"/>
            </a:pPr>
            <a:r>
              <a:rPr lang="en-US" dirty="0"/>
              <a:t>You can find the ACH Authorization Form on the National website at </a:t>
            </a:r>
            <a:r>
              <a:rPr lang="en-US" dirty="0">
                <a:hlinkClick r:id="rId2"/>
              </a:rPr>
              <a:t>http://vfwauxiliary.org/treasurer-resources</a:t>
            </a:r>
            <a:endParaRPr lang="en-US" dirty="0"/>
          </a:p>
          <a:p>
            <a:pPr lvl="1">
              <a:buFont typeface="Wingdings" panose="05000000000000000000" pitchFamily="2" charset="2"/>
              <a:buChar char="ü"/>
            </a:pPr>
            <a:endParaRPr lang="en-US" dirty="0"/>
          </a:p>
        </p:txBody>
      </p:sp>
      <p:sp>
        <p:nvSpPr>
          <p:cNvPr id="2" name="Title 1"/>
          <p:cNvSpPr>
            <a:spLocks noGrp="1"/>
          </p:cNvSpPr>
          <p:nvPr>
            <p:ph type="title"/>
          </p:nvPr>
        </p:nvSpPr>
        <p:spPr/>
        <p:txBody>
          <a:bodyPr/>
          <a:lstStyle/>
          <a:p>
            <a:pPr algn="ctr"/>
            <a:r>
              <a:rPr lang="en-US" dirty="0"/>
              <a:t>Direct Deposits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9631" y="698500"/>
            <a:ext cx="1143000" cy="1143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0400" y="893762"/>
            <a:ext cx="1600200" cy="1133475"/>
          </a:xfrm>
          <a:prstGeom prst="rect">
            <a:avLst/>
          </a:prstGeom>
        </p:spPr>
      </p:pic>
    </p:spTree>
    <p:extLst>
      <p:ext uri="{BB962C8B-B14F-4D97-AF65-F5344CB8AC3E}">
        <p14:creationId xmlns:p14="http://schemas.microsoft.com/office/powerpoint/2010/main" val="282259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US" dirty="0"/>
              <a:t>Per Section 814 of Bylaws</a:t>
            </a:r>
          </a:p>
          <a:p>
            <a:pPr lvl="1">
              <a:buFont typeface="Wingdings" panose="05000000000000000000" pitchFamily="2" charset="2"/>
              <a:buChar char="ü"/>
            </a:pPr>
            <a:r>
              <a:rPr lang="en-US" dirty="0"/>
              <a:t>Offices of the President and Treasurer must be bonded</a:t>
            </a:r>
          </a:p>
          <a:p>
            <a:pPr lvl="1">
              <a:buFont typeface="Wingdings" panose="05000000000000000000" pitchFamily="2" charset="2"/>
              <a:buChar char="ü"/>
            </a:pPr>
            <a:r>
              <a:rPr lang="en-US" dirty="0"/>
              <a:t>Surety in a sum at least double the amount of funds and value of property for which they may be accountable.  Amount to be approved by the body and premium paid from their funds</a:t>
            </a:r>
          </a:p>
          <a:p>
            <a:pPr lvl="1">
              <a:buFont typeface="Wingdings" panose="05000000000000000000" pitchFamily="2" charset="2"/>
              <a:buChar char="ü"/>
            </a:pPr>
            <a:r>
              <a:rPr lang="en-US" dirty="0"/>
              <a:t>The office of President shall hold the original bond of both offices.</a:t>
            </a:r>
          </a:p>
          <a:p>
            <a:pPr lvl="1">
              <a:buFont typeface="Wingdings" panose="05000000000000000000" pitchFamily="2" charset="2"/>
              <a:buChar char="ü"/>
            </a:pPr>
            <a:r>
              <a:rPr lang="en-US" dirty="0"/>
              <a:t>Bonds cover the office and not the individual</a:t>
            </a:r>
          </a:p>
          <a:p>
            <a:pPr lvl="1">
              <a:buFont typeface="Wingdings" panose="05000000000000000000" pitchFamily="2" charset="2"/>
              <a:buChar char="ü"/>
            </a:pPr>
            <a:r>
              <a:rPr lang="en-US" dirty="0"/>
              <a:t>A copy of the bond covering both offices shall be incorporated into the minutes each year</a:t>
            </a:r>
          </a:p>
          <a:p>
            <a:pPr lvl="1">
              <a:buFont typeface="Wingdings" panose="05000000000000000000" pitchFamily="2" charset="2"/>
              <a:buChar char="ü"/>
            </a:pPr>
            <a:r>
              <a:rPr lang="en-US" dirty="0"/>
              <a:t>If you have questions about the utilization of a bond, contact the Tallman Insurance Agency at 816-753-2345</a:t>
            </a:r>
          </a:p>
        </p:txBody>
      </p:sp>
      <p:sp>
        <p:nvSpPr>
          <p:cNvPr id="2" name="Title 1"/>
          <p:cNvSpPr>
            <a:spLocks noGrp="1"/>
          </p:cNvSpPr>
          <p:nvPr>
            <p:ph type="title"/>
          </p:nvPr>
        </p:nvSpPr>
        <p:spPr/>
        <p:txBody>
          <a:bodyPr/>
          <a:lstStyle/>
          <a:p>
            <a:pPr algn="ctr"/>
            <a:r>
              <a:rPr lang="en-US" dirty="0"/>
              <a:t>President’s and Treasurer’s Bonds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131" y="723900"/>
            <a:ext cx="1143000" cy="1143000"/>
          </a:xfrm>
          <a:prstGeom prst="rect">
            <a:avLst/>
          </a:prstGeom>
        </p:spPr>
      </p:pic>
      <p:pic>
        <p:nvPicPr>
          <p:cNvPr id="6" name="Picture 5">
            <a:extLst>
              <a:ext uri="{FF2B5EF4-FFF2-40B4-BE49-F238E27FC236}">
                <a16:creationId xmlns:a16="http://schemas.microsoft.com/office/drawing/2014/main" id="{7AE46801-0442-47AF-AB2D-5CF0035EE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0471" y="283464"/>
            <a:ext cx="2981929" cy="1207977"/>
          </a:xfrm>
          <a:prstGeom prst="rect">
            <a:avLst/>
          </a:prstGeom>
        </p:spPr>
      </p:pic>
    </p:spTree>
    <p:extLst>
      <p:ext uri="{BB962C8B-B14F-4D97-AF65-F5344CB8AC3E}">
        <p14:creationId xmlns:p14="http://schemas.microsoft.com/office/powerpoint/2010/main" val="415534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Cell phones on vibrate</a:t>
            </a:r>
          </a:p>
          <a:p>
            <a:r>
              <a:rPr lang="en-US" dirty="0"/>
              <a:t>Keep sidebar conversations to a minimum</a:t>
            </a:r>
          </a:p>
          <a:p>
            <a:r>
              <a:rPr lang="en-US" dirty="0"/>
              <a:t>Participate</a:t>
            </a:r>
          </a:p>
          <a:p>
            <a:r>
              <a:rPr lang="en-US" dirty="0"/>
              <a:t>Ask questions</a:t>
            </a:r>
          </a:p>
          <a:p>
            <a:r>
              <a:rPr lang="en-US" dirty="0"/>
              <a:t>Respect others</a:t>
            </a:r>
          </a:p>
          <a:p>
            <a:r>
              <a:rPr lang="en-US" dirty="0"/>
              <a:t>Take care of yourself</a:t>
            </a:r>
          </a:p>
          <a:p>
            <a:r>
              <a:rPr lang="en-US" dirty="0"/>
              <a:t>Be open-minded and positive</a:t>
            </a:r>
          </a:p>
          <a:p>
            <a:endParaRPr lang="en-US" dirty="0"/>
          </a:p>
        </p:txBody>
      </p:sp>
      <p:sp>
        <p:nvSpPr>
          <p:cNvPr id="3" name="Title 2"/>
          <p:cNvSpPr>
            <a:spLocks noGrp="1"/>
          </p:cNvSpPr>
          <p:nvPr>
            <p:ph type="title"/>
          </p:nvPr>
        </p:nvSpPr>
        <p:spPr/>
        <p:txBody>
          <a:bodyPr/>
          <a:lstStyle/>
          <a:p>
            <a:pPr algn="ctr"/>
            <a:r>
              <a:rPr lang="en-US" dirty="0"/>
              <a:t>Norms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5831" y="1367324"/>
            <a:ext cx="2159180" cy="2159180"/>
          </a:xfrm>
          <a:prstGeom prst="rect">
            <a:avLst/>
          </a:prstGeom>
        </p:spPr>
      </p:pic>
    </p:spTree>
    <p:extLst>
      <p:ext uri="{BB962C8B-B14F-4D97-AF65-F5344CB8AC3E}">
        <p14:creationId xmlns:p14="http://schemas.microsoft.com/office/powerpoint/2010/main" val="313851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half" idx="1"/>
          </p:nvPr>
        </p:nvSpPr>
        <p:spPr>
          <a:xfrm>
            <a:off x="609600" y="2249425"/>
            <a:ext cx="10972800" cy="4341875"/>
          </a:xfrm>
        </p:spPr>
        <p:txBody>
          <a:bodyPr>
            <a:normAutofit fontScale="92500" lnSpcReduction="20000"/>
          </a:bodyPr>
          <a:lstStyle/>
          <a:p>
            <a:pPr>
              <a:buFont typeface="Wingdings" panose="05000000000000000000" pitchFamily="2" charset="2"/>
              <a:buChar char="Ø"/>
            </a:pPr>
            <a:r>
              <a:rPr lang="en-US" sz="2800" dirty="0"/>
              <a:t>How do I purchase a bond? </a:t>
            </a:r>
          </a:p>
          <a:p>
            <a:pPr>
              <a:buFont typeface="Wingdings" panose="05000000000000000000" pitchFamily="2" charset="2"/>
              <a:buChar char="Ø"/>
            </a:pPr>
            <a:endParaRPr lang="en-US" sz="2800" dirty="0"/>
          </a:p>
          <a:p>
            <a:pPr lvl="1">
              <a:buFont typeface="Wingdings" panose="05000000000000000000" pitchFamily="2" charset="2"/>
              <a:buChar char="ü"/>
            </a:pPr>
            <a:r>
              <a:rPr lang="en-US" sz="2700" dirty="0"/>
              <a:t>Secretary inputs the installation report into MALTA</a:t>
            </a:r>
          </a:p>
          <a:p>
            <a:pPr lvl="1">
              <a:buFont typeface="Wingdings" panose="05000000000000000000" pitchFamily="2" charset="2"/>
              <a:buChar char="ü"/>
            </a:pPr>
            <a:r>
              <a:rPr lang="en-US" sz="2700" dirty="0"/>
              <a:t>President and Treasurer will receive an e-mail indicating that the bond is ready to be purchased</a:t>
            </a:r>
          </a:p>
          <a:p>
            <a:pPr lvl="1">
              <a:buFont typeface="Wingdings" panose="05000000000000000000" pitchFamily="2" charset="2"/>
              <a:buChar char="ü"/>
            </a:pPr>
            <a:r>
              <a:rPr lang="en-US" sz="2700" dirty="0"/>
              <a:t>Treasurer can then go on-line to the MALTA website and purchase the bond and print the bond receipt.  You can now purchase it with the Auxiliary’s ACH instead of using your own credit card.</a:t>
            </a:r>
          </a:p>
          <a:p>
            <a:pPr lvl="2"/>
            <a:r>
              <a:rPr lang="en-US" sz="2600" dirty="0"/>
              <a:t>President and Treasurer’s MALTA account will show “Purchase Bond”.  Once the Bond is purchased and processed, the account will show “Print Bond”.</a:t>
            </a:r>
            <a:endParaRPr lang="en-US" sz="2700" dirty="0"/>
          </a:p>
          <a:p>
            <a:pPr lvl="1">
              <a:buFont typeface="Wingdings" panose="05000000000000000000" pitchFamily="2" charset="2"/>
              <a:buChar char="ü"/>
            </a:pPr>
            <a:r>
              <a:rPr lang="en-US" sz="2700" dirty="0"/>
              <a:t>If you prefer to mail in a bond application it can be found on-line at </a:t>
            </a:r>
            <a:r>
              <a:rPr lang="en-US" sz="2800" dirty="0">
                <a:hlinkClick r:id="rId3"/>
              </a:rPr>
              <a:t>http://vfwauxiliary.org/treasurer-resources</a:t>
            </a:r>
            <a:endParaRPr lang="en-US" sz="2700" dirty="0"/>
          </a:p>
          <a:p>
            <a:pPr marL="411480" lvl="1" indent="0">
              <a:buNone/>
            </a:pPr>
            <a:endParaRPr lang="en-US" sz="2700" dirty="0"/>
          </a:p>
        </p:txBody>
      </p:sp>
      <p:sp>
        <p:nvSpPr>
          <p:cNvPr id="2" name="Title 1"/>
          <p:cNvSpPr>
            <a:spLocks noGrp="1"/>
          </p:cNvSpPr>
          <p:nvPr>
            <p:ph type="title"/>
          </p:nvPr>
        </p:nvSpPr>
        <p:spPr/>
        <p:txBody>
          <a:bodyPr/>
          <a:lstStyle/>
          <a:p>
            <a:pPr algn="ctr"/>
            <a:r>
              <a:rPr lang="en-US" dirty="0"/>
              <a:t>President’s and Treasurer’s Bonds (cont.)</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838200"/>
            <a:ext cx="1143000" cy="11430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2468" y="2045031"/>
            <a:ext cx="1356708" cy="1275305"/>
          </a:xfrm>
          <a:prstGeom prst="rect">
            <a:avLst/>
          </a:prstGeom>
        </p:spPr>
      </p:pic>
    </p:spTree>
    <p:extLst>
      <p:ext uri="{BB962C8B-B14F-4D97-AF65-F5344CB8AC3E}">
        <p14:creationId xmlns:p14="http://schemas.microsoft.com/office/powerpoint/2010/main" val="338913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pPr>
              <a:buFont typeface="Wingdings" panose="05000000000000000000" pitchFamily="2" charset="2"/>
              <a:buChar char="Ø"/>
            </a:pPr>
            <a:r>
              <a:rPr lang="en-US" dirty="0"/>
              <a:t>Cancer Insurance is no longer administered by National Headquarters</a:t>
            </a:r>
          </a:p>
          <a:p>
            <a:pPr>
              <a:buFont typeface="Wingdings" panose="05000000000000000000" pitchFamily="2" charset="2"/>
              <a:buChar char="Ø"/>
            </a:pPr>
            <a:r>
              <a:rPr lang="en-US" dirty="0"/>
              <a:t>Not every Auxiliary carries Cancer Insurance</a:t>
            </a:r>
          </a:p>
          <a:p>
            <a:pPr>
              <a:buFont typeface="Wingdings" panose="05000000000000000000" pitchFamily="2" charset="2"/>
              <a:buChar char="Ø"/>
            </a:pPr>
            <a:r>
              <a:rPr lang="en-US" dirty="0"/>
              <a:t>AMWINS handles all Cancer Insurance Issues</a:t>
            </a:r>
          </a:p>
          <a:p>
            <a:pPr>
              <a:buFont typeface="Wingdings" panose="05000000000000000000" pitchFamily="2" charset="2"/>
              <a:buChar char="Ø"/>
            </a:pPr>
            <a:endParaRPr lang="en-US" dirty="0"/>
          </a:p>
          <a:p>
            <a:pPr marL="109728" indent="0">
              <a:buNone/>
            </a:pPr>
            <a:r>
              <a:rPr lang="en-US" dirty="0"/>
              <a:t>	AMWINS</a:t>
            </a:r>
          </a:p>
          <a:p>
            <a:pPr marL="109728" indent="0">
              <a:buNone/>
            </a:pPr>
            <a:r>
              <a:rPr lang="en-US" dirty="0"/>
              <a:t>	P.O. Box 535007</a:t>
            </a:r>
          </a:p>
          <a:p>
            <a:pPr marL="109728" indent="0">
              <a:buNone/>
            </a:pPr>
            <a:r>
              <a:rPr lang="en-US" dirty="0"/>
              <a:t>	Grand Prairie, TX 75053</a:t>
            </a:r>
          </a:p>
          <a:p>
            <a:pPr marL="109728" indent="0">
              <a:buNone/>
            </a:pPr>
            <a:r>
              <a:rPr lang="en-US" dirty="0"/>
              <a:t>	(877)853-4539 8am to 8pm (Eastern), M-F</a:t>
            </a:r>
          </a:p>
          <a:p>
            <a:pPr marL="109728" indent="0">
              <a:buNone/>
            </a:pPr>
            <a:endParaRPr lang="en-US" dirty="0"/>
          </a:p>
        </p:txBody>
      </p:sp>
      <p:sp>
        <p:nvSpPr>
          <p:cNvPr id="2" name="Title 1"/>
          <p:cNvSpPr>
            <a:spLocks noGrp="1"/>
          </p:cNvSpPr>
          <p:nvPr>
            <p:ph type="title"/>
          </p:nvPr>
        </p:nvSpPr>
        <p:spPr/>
        <p:txBody>
          <a:bodyPr/>
          <a:lstStyle/>
          <a:p>
            <a:pPr algn="ctr"/>
            <a:r>
              <a:rPr lang="en-US" dirty="0"/>
              <a:t>Cancer Insurance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 y="901700"/>
            <a:ext cx="1143000" cy="1143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3850" y="3429000"/>
            <a:ext cx="1644650" cy="1644650"/>
          </a:xfrm>
          <a:prstGeom prst="rect">
            <a:avLst/>
          </a:prstGeom>
        </p:spPr>
      </p:pic>
    </p:spTree>
    <p:extLst>
      <p:ext uri="{BB962C8B-B14F-4D97-AF65-F5344CB8AC3E}">
        <p14:creationId xmlns:p14="http://schemas.microsoft.com/office/powerpoint/2010/main" val="153152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78800"/>
            <a:ext cx="10972800" cy="4579452"/>
          </a:xfrm>
        </p:spPr>
        <p:txBody>
          <a:bodyPr>
            <a:normAutofit/>
          </a:bodyPr>
          <a:lstStyle/>
          <a:p>
            <a:pPr>
              <a:buFont typeface="Wingdings" panose="05000000000000000000" pitchFamily="2" charset="2"/>
              <a:buChar char="Ø"/>
            </a:pPr>
            <a:r>
              <a:rPr lang="en-US" dirty="0"/>
              <a:t>Cancer Grant form available at </a:t>
            </a:r>
            <a:r>
              <a:rPr lang="en-US" dirty="0">
                <a:hlinkClick r:id="rId2"/>
              </a:rPr>
              <a:t>http://vfwauxiliary.org/treasurer-resources</a:t>
            </a:r>
            <a:r>
              <a:rPr lang="en-US" dirty="0"/>
              <a:t>.  </a:t>
            </a:r>
          </a:p>
          <a:p>
            <a:pPr lvl="1">
              <a:buFont typeface="Wingdings" panose="05000000000000000000" pitchFamily="2" charset="2"/>
              <a:buChar char="ü"/>
            </a:pPr>
            <a:r>
              <a:rPr lang="en-US" dirty="0"/>
              <a:t>Applicant must be a member of the VFW Auxiliary for one (1) full year.</a:t>
            </a:r>
          </a:p>
          <a:p>
            <a:pPr lvl="1">
              <a:buFont typeface="Wingdings" panose="05000000000000000000" pitchFamily="2" charset="2"/>
              <a:buChar char="ü"/>
            </a:pPr>
            <a:r>
              <a:rPr lang="en-US" dirty="0"/>
              <a:t>Current dues must be paid before applying for a cancer grant</a:t>
            </a:r>
          </a:p>
          <a:p>
            <a:pPr lvl="1">
              <a:buFont typeface="Wingdings" panose="05000000000000000000" pitchFamily="2" charset="2"/>
              <a:buChar char="ü"/>
            </a:pPr>
            <a:r>
              <a:rPr lang="en-US" dirty="0"/>
              <a:t>After twelve months have passed from date of diagnosis or last treatment, application will not be accepted</a:t>
            </a:r>
          </a:p>
          <a:p>
            <a:pPr lvl="1">
              <a:buFont typeface="Wingdings" panose="05000000000000000000" pitchFamily="2" charset="2"/>
              <a:buChar char="ü"/>
            </a:pPr>
            <a:r>
              <a:rPr lang="en-US" dirty="0"/>
              <a:t>A member is allowed two grants during lifetime</a:t>
            </a:r>
          </a:p>
          <a:p>
            <a:pPr lvl="1">
              <a:buFont typeface="Wingdings" panose="05000000000000000000" pitchFamily="2" charset="2"/>
              <a:buChar char="ü"/>
            </a:pPr>
            <a:r>
              <a:rPr lang="en-US" dirty="0"/>
              <a:t>The family of a deceased member can still receive a Cancer Grant within 30 days of death</a:t>
            </a:r>
          </a:p>
          <a:p>
            <a:pPr lvl="1">
              <a:buFont typeface="Wingdings" panose="05000000000000000000" pitchFamily="2" charset="2"/>
              <a:buChar char="ü"/>
            </a:pPr>
            <a:r>
              <a:rPr lang="en-US" dirty="0"/>
              <a:t>Cancer Grants are now $550.00</a:t>
            </a:r>
          </a:p>
          <a:p>
            <a:pPr marL="109728" indent="0">
              <a:buNone/>
            </a:pPr>
            <a:endParaRPr lang="en-US" dirty="0"/>
          </a:p>
          <a:p>
            <a:pPr>
              <a:buFont typeface="Wingdings" panose="05000000000000000000" pitchFamily="2" charset="2"/>
              <a:buChar char="Ø"/>
            </a:pPr>
            <a:endParaRPr lang="en-US" dirty="0"/>
          </a:p>
        </p:txBody>
      </p:sp>
      <p:sp>
        <p:nvSpPr>
          <p:cNvPr id="2" name="Title 1"/>
          <p:cNvSpPr>
            <a:spLocks noGrp="1"/>
          </p:cNvSpPr>
          <p:nvPr>
            <p:ph type="title"/>
          </p:nvPr>
        </p:nvSpPr>
        <p:spPr>
          <a:xfrm>
            <a:off x="609600" y="1143000"/>
            <a:ext cx="10972800" cy="712177"/>
          </a:xfrm>
        </p:spPr>
        <p:txBody>
          <a:bodyPr/>
          <a:lstStyle/>
          <a:p>
            <a:pPr algn="ctr"/>
            <a:r>
              <a:rPr lang="en-US" dirty="0"/>
              <a:t>Cancer Grants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100" y="765175"/>
            <a:ext cx="1143000" cy="1143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90150" y="586550"/>
            <a:ext cx="1492250" cy="1492250"/>
          </a:xfrm>
          <a:prstGeom prst="rect">
            <a:avLst/>
          </a:prstGeom>
        </p:spPr>
      </p:pic>
    </p:spTree>
    <p:extLst>
      <p:ext uri="{BB962C8B-B14F-4D97-AF65-F5344CB8AC3E}">
        <p14:creationId xmlns:p14="http://schemas.microsoft.com/office/powerpoint/2010/main" val="380951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249424"/>
            <a:ext cx="10972800" cy="4430776"/>
          </a:xfrm>
        </p:spPr>
        <p:txBody>
          <a:bodyPr>
            <a:normAutofit/>
          </a:bodyPr>
          <a:lstStyle/>
          <a:p>
            <a:pPr>
              <a:buFont typeface="Wingdings" panose="05000000000000000000" pitchFamily="2" charset="2"/>
              <a:buChar char="Ø"/>
            </a:pPr>
            <a:r>
              <a:rPr lang="en-US" dirty="0"/>
              <a:t>At each Auxiliary meeting, the Treasurer shall make a report following the reading of the minutes</a:t>
            </a:r>
          </a:p>
          <a:p>
            <a:pPr>
              <a:buFont typeface="Wingdings" panose="05000000000000000000" pitchFamily="2" charset="2"/>
              <a:buChar char="Ø"/>
            </a:pPr>
            <a:r>
              <a:rPr lang="en-US" dirty="0"/>
              <a:t>The Auxiliary Treasurer’s Report shall contain:</a:t>
            </a:r>
          </a:p>
          <a:p>
            <a:pPr lvl="1">
              <a:buFont typeface="Wingdings" panose="05000000000000000000" pitchFamily="2" charset="2"/>
              <a:buChar char="ü"/>
            </a:pPr>
            <a:r>
              <a:rPr lang="en-US" dirty="0"/>
              <a:t>Balance on hand as of the last report (Beginning Balance)</a:t>
            </a:r>
          </a:p>
          <a:p>
            <a:pPr lvl="1">
              <a:buFont typeface="Wingdings" panose="05000000000000000000" pitchFamily="2" charset="2"/>
              <a:buChar char="ü"/>
            </a:pPr>
            <a:r>
              <a:rPr lang="en-US" dirty="0"/>
              <a:t>Amount of funds received from all sources since the last report</a:t>
            </a:r>
          </a:p>
          <a:p>
            <a:pPr lvl="1">
              <a:buFont typeface="Wingdings" panose="05000000000000000000" pitchFamily="2" charset="2"/>
              <a:buChar char="ü"/>
            </a:pPr>
            <a:r>
              <a:rPr lang="en-US" dirty="0"/>
              <a:t>Amount expended since last report</a:t>
            </a:r>
          </a:p>
          <a:p>
            <a:pPr lvl="1">
              <a:buFont typeface="Wingdings" panose="05000000000000000000" pitchFamily="2" charset="2"/>
              <a:buChar char="ü"/>
            </a:pPr>
            <a:r>
              <a:rPr lang="en-US" dirty="0"/>
              <a:t>Balance on hand (Ending Balance)</a:t>
            </a:r>
          </a:p>
          <a:p>
            <a:pPr lvl="1">
              <a:buFont typeface="Wingdings" panose="05000000000000000000" pitchFamily="2" charset="2"/>
              <a:buChar char="ü"/>
            </a:pPr>
            <a:r>
              <a:rPr lang="en-US" dirty="0"/>
              <a:t>The report must show all receipts and disbursements in detail, including the name of the person or organization to whom the check is issued and stating for what purpose</a:t>
            </a:r>
          </a:p>
        </p:txBody>
      </p:sp>
      <p:sp>
        <p:nvSpPr>
          <p:cNvPr id="3" name="Title 2"/>
          <p:cNvSpPr>
            <a:spLocks noGrp="1"/>
          </p:cNvSpPr>
          <p:nvPr>
            <p:ph type="title"/>
          </p:nvPr>
        </p:nvSpPr>
        <p:spPr/>
        <p:txBody>
          <a:bodyPr/>
          <a:lstStyle/>
          <a:p>
            <a:pPr algn="ctr"/>
            <a:r>
              <a:rPr lang="en-US" dirty="0"/>
              <a:t>Auxiliary Treasurer’s Report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730522"/>
            <a:ext cx="1143000" cy="1143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4850" y="730522"/>
            <a:ext cx="1987550" cy="1078956"/>
          </a:xfrm>
          <a:prstGeom prst="rect">
            <a:avLst/>
          </a:prstGeom>
        </p:spPr>
      </p:pic>
    </p:spTree>
    <p:extLst>
      <p:ext uri="{BB962C8B-B14F-4D97-AF65-F5344CB8AC3E}">
        <p14:creationId xmlns:p14="http://schemas.microsoft.com/office/powerpoint/2010/main" val="125356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easurer Worksheet Jan 2016 [Compatibility Mode] - Word"/>
          <p:cNvPicPr>
            <a:picLocks noChangeAspect="1"/>
          </p:cNvPicPr>
          <p:nvPr/>
        </p:nvPicPr>
        <p:blipFill rotWithShape="1">
          <a:blip r:embed="rId2">
            <a:extLst>
              <a:ext uri="{28A0092B-C50C-407E-A947-70E740481C1C}">
                <a14:useLocalDpi xmlns:a14="http://schemas.microsoft.com/office/drawing/2010/main" val="0"/>
              </a:ext>
            </a:extLst>
          </a:blip>
          <a:srcRect l="22708" t="5371" r="18278"/>
          <a:stretch/>
        </p:blipFill>
        <p:spPr>
          <a:xfrm>
            <a:off x="3416300" y="101600"/>
            <a:ext cx="5460652" cy="67564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9631" y="977900"/>
            <a:ext cx="1143000" cy="1143000"/>
          </a:xfrm>
          <a:prstGeom prst="rect">
            <a:avLst/>
          </a:prstGeom>
        </p:spPr>
      </p:pic>
    </p:spTree>
    <p:extLst>
      <p:ext uri="{BB962C8B-B14F-4D97-AF65-F5344CB8AC3E}">
        <p14:creationId xmlns:p14="http://schemas.microsoft.com/office/powerpoint/2010/main" val="358520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anose="05000000000000000000" pitchFamily="2" charset="2"/>
              <a:buChar char="Ø"/>
            </a:pPr>
            <a:r>
              <a:rPr lang="en-US" sz="3200" dirty="0"/>
              <a:t>A copy of the Treasurer’s Report goes to the Secretary to be included in the minutes</a:t>
            </a:r>
          </a:p>
          <a:p>
            <a:pPr>
              <a:buFont typeface="Wingdings" panose="05000000000000000000" pitchFamily="2" charset="2"/>
              <a:buChar char="Ø"/>
            </a:pPr>
            <a:endParaRPr lang="en-US" sz="3200" dirty="0"/>
          </a:p>
          <a:p>
            <a:pPr>
              <a:buFont typeface="Wingdings" panose="05000000000000000000" pitchFamily="2" charset="2"/>
              <a:buChar char="Ø"/>
            </a:pPr>
            <a:r>
              <a:rPr lang="en-US" sz="3200" dirty="0"/>
              <a:t>As per the Auxiliary Order of Business, after the Treasurer’s report it is customary for the Presentation of Bills and later the Report of the Trustees and action thereon</a:t>
            </a:r>
          </a:p>
        </p:txBody>
      </p:sp>
      <p:sp>
        <p:nvSpPr>
          <p:cNvPr id="3" name="Title 2"/>
          <p:cNvSpPr>
            <a:spLocks noGrp="1"/>
          </p:cNvSpPr>
          <p:nvPr>
            <p:ph type="title"/>
          </p:nvPr>
        </p:nvSpPr>
        <p:spPr/>
        <p:txBody>
          <a:bodyPr/>
          <a:lstStyle/>
          <a:p>
            <a:pPr algn="ctr"/>
            <a:r>
              <a:rPr lang="en-US" dirty="0"/>
              <a:t>Auxiliary Treasurer’s Report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730522"/>
            <a:ext cx="1143000" cy="1143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0108" y="4848466"/>
            <a:ext cx="2184400" cy="1450578"/>
          </a:xfrm>
          <a:prstGeom prst="rect">
            <a:avLst/>
          </a:prstGeom>
        </p:spPr>
      </p:pic>
    </p:spTree>
    <p:extLst>
      <p:ext uri="{BB962C8B-B14F-4D97-AF65-F5344CB8AC3E}">
        <p14:creationId xmlns:p14="http://schemas.microsoft.com/office/powerpoint/2010/main" val="26556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anose="05000000000000000000" pitchFamily="2" charset="2"/>
              <a:buChar char="Ø"/>
            </a:pPr>
            <a:r>
              <a:rPr lang="en-US" dirty="0"/>
              <a:t>Most accounting records – 6 years</a:t>
            </a:r>
          </a:p>
          <a:p>
            <a:pPr lvl="1">
              <a:buFont typeface="Wingdings" panose="05000000000000000000" pitchFamily="2" charset="2"/>
              <a:buChar char="ü"/>
            </a:pPr>
            <a:r>
              <a:rPr lang="en-US" dirty="0"/>
              <a:t>Accounts Receivables</a:t>
            </a:r>
          </a:p>
          <a:p>
            <a:pPr lvl="1">
              <a:buFont typeface="Wingdings" panose="05000000000000000000" pitchFamily="2" charset="2"/>
              <a:buChar char="ü"/>
            </a:pPr>
            <a:r>
              <a:rPr lang="en-US" dirty="0"/>
              <a:t>Accounts Payables</a:t>
            </a:r>
          </a:p>
          <a:p>
            <a:pPr lvl="1">
              <a:buFont typeface="Wingdings" panose="05000000000000000000" pitchFamily="2" charset="2"/>
              <a:buChar char="ü"/>
            </a:pPr>
            <a:r>
              <a:rPr lang="en-US" dirty="0"/>
              <a:t>Canceled Checks</a:t>
            </a:r>
          </a:p>
          <a:p>
            <a:pPr lvl="1">
              <a:buFont typeface="Wingdings" panose="05000000000000000000" pitchFamily="2" charset="2"/>
              <a:buChar char="ü"/>
            </a:pPr>
            <a:r>
              <a:rPr lang="en-US" dirty="0"/>
              <a:t>Bank Statements</a:t>
            </a:r>
          </a:p>
          <a:p>
            <a:pPr>
              <a:buFont typeface="Wingdings" panose="05000000000000000000" pitchFamily="2" charset="2"/>
              <a:buChar char="Ø"/>
            </a:pPr>
            <a:r>
              <a:rPr lang="en-US" dirty="0"/>
              <a:t>Retention Guides</a:t>
            </a:r>
          </a:p>
          <a:p>
            <a:pPr lvl="1">
              <a:buFont typeface="Wingdings" panose="05000000000000000000" pitchFamily="2" charset="2"/>
              <a:buChar char="ü"/>
            </a:pPr>
            <a:r>
              <a:rPr lang="en-US" dirty="0"/>
              <a:t>Booklet of Instructions (yellow pages)</a:t>
            </a:r>
          </a:p>
          <a:p>
            <a:pPr lvl="1">
              <a:buFont typeface="Wingdings" panose="05000000000000000000" pitchFamily="2" charset="2"/>
              <a:buChar char="ü"/>
            </a:pPr>
            <a:r>
              <a:rPr lang="en-US" dirty="0"/>
              <a:t>Treasurer’s Guide</a:t>
            </a:r>
          </a:p>
          <a:p>
            <a:pPr marL="411480" lvl="1" indent="0">
              <a:buNone/>
            </a:pPr>
            <a:endParaRPr lang="en-US" dirty="0"/>
          </a:p>
        </p:txBody>
      </p:sp>
      <p:sp>
        <p:nvSpPr>
          <p:cNvPr id="3" name="Title 2"/>
          <p:cNvSpPr>
            <a:spLocks noGrp="1"/>
          </p:cNvSpPr>
          <p:nvPr>
            <p:ph type="title"/>
          </p:nvPr>
        </p:nvSpPr>
        <p:spPr/>
        <p:txBody>
          <a:bodyPr/>
          <a:lstStyle/>
          <a:p>
            <a:pPr algn="ctr"/>
            <a:r>
              <a:rPr lang="en-US" dirty="0"/>
              <a:t>Retention of Auxiliary Records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730522"/>
            <a:ext cx="1143000" cy="1143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1428" y="2770837"/>
            <a:ext cx="1790700" cy="2552700"/>
          </a:xfrm>
          <a:prstGeom prst="rect">
            <a:avLst/>
          </a:prstGeom>
        </p:spPr>
      </p:pic>
    </p:spTree>
    <p:extLst>
      <p:ext uri="{BB962C8B-B14F-4D97-AF65-F5344CB8AC3E}">
        <p14:creationId xmlns:p14="http://schemas.microsoft.com/office/powerpoint/2010/main" val="43112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Cd7Bsp3dDo"/>
          <p:cNvPicPr>
            <a:picLocks noRot="1" noChangeAspect="1"/>
          </p:cNvPicPr>
          <p:nvPr>
            <a:videoFile r:link="rId1"/>
          </p:nvPr>
        </p:nvPicPr>
        <p:blipFill>
          <a:blip r:embed="rId3"/>
          <a:stretch>
            <a:fillRect/>
          </a:stretch>
        </p:blipFill>
        <p:spPr>
          <a:xfrm>
            <a:off x="870438" y="825976"/>
            <a:ext cx="10049608" cy="5652904"/>
          </a:xfrm>
          <a:prstGeom prst="rect">
            <a:avLst/>
          </a:prstGeom>
        </p:spPr>
      </p:pic>
    </p:spTree>
    <p:extLst>
      <p:ext uri="{BB962C8B-B14F-4D97-AF65-F5344CB8AC3E}">
        <p14:creationId xmlns:p14="http://schemas.microsoft.com/office/powerpoint/2010/main" val="104336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804746"/>
            <a:ext cx="10972800" cy="3769790"/>
          </a:xfrm>
        </p:spPr>
        <p:txBody>
          <a:bodyPr/>
          <a:lstStyle/>
          <a:p>
            <a:pPr>
              <a:buFont typeface="Wingdings" panose="05000000000000000000" pitchFamily="2" charset="2"/>
              <a:buChar char="Ø"/>
            </a:pPr>
            <a:r>
              <a:rPr lang="en-US" dirty="0"/>
              <a:t>Make sure </a:t>
            </a:r>
            <a:r>
              <a:rPr lang="en-US" u="sng" dirty="0"/>
              <a:t>entire</a:t>
            </a:r>
            <a:r>
              <a:rPr lang="en-US" dirty="0"/>
              <a:t> application form is filled out</a:t>
            </a:r>
          </a:p>
          <a:p>
            <a:pPr>
              <a:buFont typeface="Wingdings" panose="05000000000000000000" pitchFamily="2" charset="2"/>
              <a:buChar char="Ø"/>
            </a:pPr>
            <a:r>
              <a:rPr lang="en-US" dirty="0"/>
              <a:t>New member dues and application should be transmitted to your Department Treasurer as soon as member is accepted into your Auxiliary</a:t>
            </a:r>
          </a:p>
          <a:p>
            <a:pPr>
              <a:buFont typeface="Wingdings" panose="05000000000000000000" pitchFamily="2" charset="2"/>
              <a:buChar char="Ø"/>
            </a:pPr>
            <a:r>
              <a:rPr lang="en-US" dirty="0"/>
              <a:t>The Department Treasurer will process New Members with National</a:t>
            </a:r>
          </a:p>
          <a:p>
            <a:pPr>
              <a:buFont typeface="Wingdings" panose="05000000000000000000" pitchFamily="2" charset="2"/>
              <a:buChar char="Ø"/>
            </a:pPr>
            <a:r>
              <a:rPr lang="en-US" dirty="0"/>
              <a:t>Keep a copy of the New Member application for your Auxiliary records</a:t>
            </a:r>
          </a:p>
        </p:txBody>
      </p:sp>
      <p:sp>
        <p:nvSpPr>
          <p:cNvPr id="3" name="Title 2"/>
          <p:cNvSpPr>
            <a:spLocks noGrp="1"/>
          </p:cNvSpPr>
          <p:nvPr>
            <p:ph type="title"/>
          </p:nvPr>
        </p:nvSpPr>
        <p:spPr/>
        <p:txBody>
          <a:bodyPr/>
          <a:lstStyle/>
          <a:p>
            <a:pPr algn="ctr"/>
            <a:r>
              <a:rPr lang="en-US" dirty="0"/>
              <a:t>New Members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730522"/>
            <a:ext cx="1143000" cy="1143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9399" y="1343178"/>
            <a:ext cx="3071673" cy="1060687"/>
          </a:xfrm>
          <a:prstGeom prst="rect">
            <a:avLst/>
          </a:prstGeom>
        </p:spPr>
      </p:pic>
    </p:spTree>
    <p:extLst>
      <p:ext uri="{BB962C8B-B14F-4D97-AF65-F5344CB8AC3E}">
        <p14:creationId xmlns:p14="http://schemas.microsoft.com/office/powerpoint/2010/main" val="402814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708511"/>
            <a:ext cx="10972800" cy="4975624"/>
          </a:xfrm>
        </p:spPr>
        <p:txBody>
          <a:bodyPr>
            <a:normAutofit lnSpcReduction="10000"/>
          </a:bodyPr>
          <a:lstStyle/>
          <a:p>
            <a:pPr>
              <a:buFont typeface="Wingdings" panose="05000000000000000000" pitchFamily="2" charset="2"/>
              <a:buChar char="Ø"/>
            </a:pPr>
            <a:r>
              <a:rPr lang="en-US" dirty="0"/>
              <a:t>Article 1 Section 102 states that all applications shall be referred to an investigating committee of three (3):</a:t>
            </a:r>
          </a:p>
          <a:p>
            <a:pPr lvl="1">
              <a:buFont typeface="Wingdings" panose="05000000000000000000" pitchFamily="2" charset="2"/>
              <a:buChar char="ü"/>
            </a:pPr>
            <a:r>
              <a:rPr lang="en-US" dirty="0"/>
              <a:t>Appointed by the President.</a:t>
            </a:r>
          </a:p>
          <a:p>
            <a:pPr lvl="1">
              <a:buFont typeface="Wingdings" panose="05000000000000000000" pitchFamily="2" charset="2"/>
              <a:buChar char="ü"/>
            </a:pPr>
            <a:r>
              <a:rPr lang="en-US" dirty="0"/>
              <a:t>They shall make a careful investigation of the facts set forth in the application.</a:t>
            </a:r>
          </a:p>
          <a:p>
            <a:pPr lvl="1">
              <a:buFont typeface="Wingdings" panose="05000000000000000000" pitchFamily="2" charset="2"/>
              <a:buChar char="ü"/>
            </a:pPr>
            <a:r>
              <a:rPr lang="en-US" dirty="0"/>
              <a:t>The committee shall see proof of the honorable service of the eligible veteran, unless he/she is a member of the VFW Post to which the applicant is applying for membership.</a:t>
            </a:r>
          </a:p>
          <a:p>
            <a:pPr lvl="1">
              <a:buFont typeface="Wingdings" panose="05000000000000000000" pitchFamily="2" charset="2"/>
              <a:buChar char="ü"/>
            </a:pPr>
            <a:r>
              <a:rPr lang="en-US" dirty="0"/>
              <a:t>The signatures of at least two (2) persons who served on this committee are necessary.</a:t>
            </a:r>
          </a:p>
          <a:p>
            <a:pPr lvl="1">
              <a:buFont typeface="Wingdings" panose="05000000000000000000" pitchFamily="2" charset="2"/>
              <a:buChar char="ü"/>
            </a:pPr>
            <a:r>
              <a:rPr lang="en-US" dirty="0"/>
              <a:t>The Auxiliary shall not take action on the application until the investigating committee report is made to the Auxiliary.</a:t>
            </a:r>
          </a:p>
          <a:p>
            <a:pPr>
              <a:buFont typeface="Wingdings" panose="05000000000000000000" pitchFamily="2" charset="2"/>
              <a:buChar char="Ø"/>
            </a:pPr>
            <a:endParaRPr lang="en-US" dirty="0"/>
          </a:p>
          <a:p>
            <a:pPr lvl="1">
              <a:buFont typeface="Wingdings" panose="05000000000000000000" pitchFamily="2" charset="2"/>
              <a:buChar char="ü"/>
            </a:pPr>
            <a:endParaRPr lang="en-US" dirty="0"/>
          </a:p>
        </p:txBody>
      </p:sp>
      <p:sp>
        <p:nvSpPr>
          <p:cNvPr id="3" name="Title 2"/>
          <p:cNvSpPr>
            <a:spLocks noGrp="1"/>
          </p:cNvSpPr>
          <p:nvPr>
            <p:ph type="title"/>
          </p:nvPr>
        </p:nvSpPr>
        <p:spPr>
          <a:xfrm>
            <a:off x="609600" y="795270"/>
            <a:ext cx="10972800" cy="1066800"/>
          </a:xfrm>
        </p:spPr>
        <p:txBody>
          <a:bodyPr/>
          <a:lstStyle/>
          <a:p>
            <a:r>
              <a:rPr lang="en-US" dirty="0"/>
              <a:t>Application/Investigating Committee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2317" y="337716"/>
            <a:ext cx="1720083" cy="13986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208" y="2432947"/>
            <a:ext cx="1143000" cy="1143000"/>
          </a:xfrm>
          <a:prstGeom prst="rect">
            <a:avLst/>
          </a:prstGeom>
        </p:spPr>
      </p:pic>
    </p:spTree>
    <p:extLst>
      <p:ext uri="{BB962C8B-B14F-4D97-AF65-F5344CB8AC3E}">
        <p14:creationId xmlns:p14="http://schemas.microsoft.com/office/powerpoint/2010/main" val="326801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291B97-5CBB-47E7-B3AA-74A5B06359F2}"/>
              </a:ext>
            </a:extLst>
          </p:cNvPr>
          <p:cNvSpPr>
            <a:spLocks noGrp="1"/>
          </p:cNvSpPr>
          <p:nvPr>
            <p:ph idx="1"/>
          </p:nvPr>
        </p:nvSpPr>
        <p:spPr>
          <a:xfrm>
            <a:off x="609600" y="2249424"/>
            <a:ext cx="3149600" cy="4325112"/>
          </a:xfrm>
        </p:spPr>
        <p:txBody>
          <a:bodyPr>
            <a:normAutofit/>
          </a:bodyPr>
          <a:lstStyle/>
          <a:p>
            <a:pPr>
              <a:buFont typeface="Wingdings" panose="05000000000000000000" pitchFamily="2" charset="2"/>
              <a:buChar char="v"/>
            </a:pPr>
            <a:r>
              <a:rPr lang="en-US" dirty="0"/>
              <a:t>PRESIDENT</a:t>
            </a:r>
          </a:p>
          <a:p>
            <a:pPr lvl="1">
              <a:buFont typeface="Arial" panose="020B0604020202020204" pitchFamily="34" charset="0"/>
              <a:buChar char="•"/>
            </a:pPr>
            <a:r>
              <a:rPr lang="en-US" dirty="0"/>
              <a:t>Best Practices</a:t>
            </a:r>
          </a:p>
          <a:p>
            <a:pPr lvl="1">
              <a:buFont typeface="Arial" panose="020B0604020202020204" pitchFamily="34" charset="0"/>
              <a:buChar char="•"/>
            </a:pPr>
            <a:r>
              <a:rPr lang="en-US" dirty="0"/>
              <a:t>Duties</a:t>
            </a:r>
          </a:p>
          <a:p>
            <a:pPr lvl="1">
              <a:buFont typeface="Arial" panose="020B0604020202020204" pitchFamily="34" charset="0"/>
              <a:buChar char="•"/>
            </a:pPr>
            <a:r>
              <a:rPr lang="en-US" dirty="0"/>
              <a:t>Be Prepared</a:t>
            </a:r>
          </a:p>
          <a:p>
            <a:pPr marL="704088" lvl="2" indent="0">
              <a:buNone/>
            </a:pPr>
            <a:r>
              <a:rPr lang="en-US" dirty="0"/>
              <a:t>	</a:t>
            </a:r>
          </a:p>
        </p:txBody>
      </p:sp>
      <p:sp>
        <p:nvSpPr>
          <p:cNvPr id="3" name="Title 2">
            <a:extLst>
              <a:ext uri="{FF2B5EF4-FFF2-40B4-BE49-F238E27FC236}">
                <a16:creationId xmlns:a16="http://schemas.microsoft.com/office/drawing/2014/main" id="{73F56C3D-569D-4036-90D5-377EBE3006F1}"/>
              </a:ext>
            </a:extLst>
          </p:cNvPr>
          <p:cNvSpPr>
            <a:spLocks noGrp="1"/>
          </p:cNvSpPr>
          <p:nvPr>
            <p:ph type="title"/>
          </p:nvPr>
        </p:nvSpPr>
        <p:spPr/>
        <p:txBody>
          <a:bodyPr/>
          <a:lstStyle/>
          <a:p>
            <a:pPr algn="ctr"/>
            <a:r>
              <a:rPr lang="en-US" dirty="0"/>
              <a:t>Topics Covered</a:t>
            </a:r>
          </a:p>
        </p:txBody>
      </p:sp>
      <p:pic>
        <p:nvPicPr>
          <p:cNvPr id="5" name="Picture 4">
            <a:extLst>
              <a:ext uri="{FF2B5EF4-FFF2-40B4-BE49-F238E27FC236}">
                <a16:creationId xmlns:a16="http://schemas.microsoft.com/office/drawing/2014/main" id="{8D8AD9BE-641D-4E82-9219-63D13F9CBC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663" y="757598"/>
            <a:ext cx="2159180" cy="2159180"/>
          </a:xfrm>
          <a:prstGeom prst="rect">
            <a:avLst/>
          </a:prstGeom>
        </p:spPr>
      </p:pic>
      <p:sp>
        <p:nvSpPr>
          <p:cNvPr id="6" name="Content Placeholder 2">
            <a:extLst>
              <a:ext uri="{FF2B5EF4-FFF2-40B4-BE49-F238E27FC236}">
                <a16:creationId xmlns:a16="http://schemas.microsoft.com/office/drawing/2014/main" id="{5B99DBEA-282A-436A-93E2-4FE30092DDA8}"/>
              </a:ext>
            </a:extLst>
          </p:cNvPr>
          <p:cNvSpPr txBox="1">
            <a:spLocks/>
          </p:cNvSpPr>
          <p:nvPr/>
        </p:nvSpPr>
        <p:spPr>
          <a:xfrm>
            <a:off x="5689602" y="2253668"/>
            <a:ext cx="5486400" cy="4325112"/>
          </a:xfrm>
          <a:prstGeom prst="rect">
            <a:avLst/>
          </a:prstGeom>
        </p:spPr>
        <p:txBody>
          <a:bodyPr vert="horz">
            <a:normAutofit lnSpcReduction="10000"/>
          </a:bodyPr>
          <a:lst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buClr>
              <a:buFont typeface="Wingdings 2" panose="05020102010507070707" pitchFamily="18" charset="2"/>
              <a:buChar char=""/>
              <a:defRPr kumimoji="0" sz="1400" kern="1200" baseline="0">
                <a:solidFill>
                  <a:schemeClr val="tx2"/>
                </a:solidFill>
                <a:latin typeface="+mn-lt"/>
                <a:ea typeface="+mn-ea"/>
                <a:cs typeface="+mn-cs"/>
              </a:defRPr>
            </a:lvl9pPr>
          </a:lstStyle>
          <a:p>
            <a:pPr>
              <a:buFont typeface="Wingdings" panose="05000000000000000000" pitchFamily="2" charset="2"/>
              <a:buChar char="v"/>
            </a:pPr>
            <a:r>
              <a:rPr lang="en-US"/>
              <a:t>TREASURER</a:t>
            </a:r>
          </a:p>
          <a:p>
            <a:pPr lvl="1">
              <a:buFont typeface="Arial" panose="020B0604020202020204" pitchFamily="34" charset="0"/>
              <a:buChar char="•"/>
            </a:pPr>
            <a:r>
              <a:rPr lang="en-US"/>
              <a:t>Treasurer’s Guide</a:t>
            </a:r>
          </a:p>
          <a:p>
            <a:pPr lvl="1">
              <a:buFont typeface="Arial" panose="020B0604020202020204" pitchFamily="34" charset="0"/>
              <a:buChar char="•"/>
            </a:pPr>
            <a:r>
              <a:rPr lang="en-US"/>
              <a:t>New Treasurers-Notifying the IRS</a:t>
            </a:r>
          </a:p>
          <a:p>
            <a:pPr lvl="1">
              <a:buFont typeface="Arial" panose="020B0604020202020204" pitchFamily="34" charset="0"/>
              <a:buChar char="•"/>
            </a:pPr>
            <a:r>
              <a:rPr lang="en-US"/>
              <a:t>990-N ePostcard</a:t>
            </a:r>
          </a:p>
          <a:p>
            <a:pPr lvl="1">
              <a:buFont typeface="Arial" panose="020B0604020202020204" pitchFamily="34" charset="0"/>
              <a:buChar char="•"/>
            </a:pPr>
            <a:r>
              <a:rPr lang="en-US"/>
              <a:t>Direct Deposits</a:t>
            </a:r>
          </a:p>
          <a:p>
            <a:pPr lvl="1">
              <a:buFont typeface="Arial" panose="020B0604020202020204" pitchFamily="34" charset="0"/>
              <a:buChar char="•"/>
            </a:pPr>
            <a:r>
              <a:rPr lang="en-US"/>
              <a:t>Bonding</a:t>
            </a:r>
          </a:p>
          <a:p>
            <a:pPr lvl="1">
              <a:buFont typeface="Arial" panose="020B0604020202020204" pitchFamily="34" charset="0"/>
              <a:buChar char="•"/>
            </a:pPr>
            <a:r>
              <a:rPr lang="en-US"/>
              <a:t>Cancer Insurance and Grants</a:t>
            </a:r>
          </a:p>
          <a:p>
            <a:pPr lvl="1">
              <a:buFont typeface="Arial" panose="020B0604020202020204" pitchFamily="34" charset="0"/>
              <a:buChar char="•"/>
            </a:pPr>
            <a:r>
              <a:rPr lang="en-US"/>
              <a:t>Auxiliary Treasurer’s Report</a:t>
            </a:r>
          </a:p>
          <a:p>
            <a:pPr lvl="1">
              <a:buFont typeface="Arial" panose="020B0604020202020204" pitchFamily="34" charset="0"/>
              <a:buChar char="•"/>
            </a:pPr>
            <a:r>
              <a:rPr lang="en-US"/>
              <a:t>Retention of Records</a:t>
            </a:r>
          </a:p>
          <a:p>
            <a:pPr lvl="1">
              <a:buFont typeface="Arial" panose="020B0604020202020204" pitchFamily="34" charset="0"/>
              <a:buChar char="•"/>
            </a:pPr>
            <a:r>
              <a:rPr lang="en-US"/>
              <a:t>Membership</a:t>
            </a:r>
          </a:p>
          <a:p>
            <a:pPr marL="411480" lvl="1" indent="0">
              <a:buFont typeface="Georgia"/>
              <a:buNone/>
            </a:pPr>
            <a:endParaRPr lang="en-US"/>
          </a:p>
          <a:p>
            <a:endParaRPr lang="en-US"/>
          </a:p>
          <a:p>
            <a:endParaRPr lang="en-US" dirty="0"/>
          </a:p>
        </p:txBody>
      </p:sp>
    </p:spTree>
    <p:extLst>
      <p:ext uri="{BB962C8B-B14F-4D97-AF65-F5344CB8AC3E}">
        <p14:creationId xmlns:p14="http://schemas.microsoft.com/office/powerpoint/2010/main" val="106249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763480" y="2249425"/>
            <a:ext cx="10818920" cy="4341875"/>
          </a:xfrm>
        </p:spPr>
        <p:txBody>
          <a:bodyPr/>
          <a:lstStyle/>
          <a:p>
            <a:pPr>
              <a:buFont typeface="Wingdings" panose="05000000000000000000" pitchFamily="2" charset="2"/>
              <a:buChar char="Ø"/>
            </a:pPr>
            <a:r>
              <a:rPr lang="en-US" sz="2400" dirty="0"/>
              <a:t>Examples of some items that may prove eligibility</a:t>
            </a:r>
          </a:p>
          <a:p>
            <a:pPr lvl="1">
              <a:buFont typeface="Wingdings" panose="05000000000000000000" pitchFamily="2" charset="2"/>
              <a:buChar char="ü"/>
            </a:pPr>
            <a:r>
              <a:rPr lang="en-US" sz="2300" dirty="0"/>
              <a:t>Separation Document (DD-214)</a:t>
            </a:r>
          </a:p>
          <a:p>
            <a:pPr lvl="1">
              <a:buFont typeface="Wingdings" panose="05000000000000000000" pitchFamily="2" charset="2"/>
              <a:buChar char="ü"/>
            </a:pPr>
            <a:r>
              <a:rPr lang="en-US" sz="2300" dirty="0"/>
              <a:t>Performance reports</a:t>
            </a:r>
          </a:p>
          <a:p>
            <a:pPr lvl="1">
              <a:buFont typeface="Wingdings" panose="05000000000000000000" pitchFamily="2" charset="2"/>
              <a:buChar char="ü"/>
            </a:pPr>
            <a:r>
              <a:rPr lang="en-US" sz="2300" dirty="0"/>
              <a:t>Travel or medical orders</a:t>
            </a:r>
          </a:p>
          <a:p>
            <a:pPr lvl="1">
              <a:buFont typeface="Wingdings" panose="05000000000000000000" pitchFamily="2" charset="2"/>
              <a:buChar char="ü"/>
            </a:pPr>
            <a:r>
              <a:rPr lang="en-US" sz="2300" dirty="0"/>
              <a:t>Medal reports</a:t>
            </a:r>
          </a:p>
          <a:p>
            <a:pPr lvl="1">
              <a:buFont typeface="Wingdings" panose="05000000000000000000" pitchFamily="2" charset="2"/>
              <a:buChar char="ü"/>
            </a:pPr>
            <a:r>
              <a:rPr lang="en-US" sz="2300" dirty="0"/>
              <a:t>Morning reports</a:t>
            </a:r>
          </a:p>
          <a:p>
            <a:pPr lvl="1">
              <a:buFont typeface="Wingdings" panose="05000000000000000000" pitchFamily="2" charset="2"/>
              <a:buChar char="ü"/>
            </a:pPr>
            <a:r>
              <a:rPr lang="en-US" sz="2300" dirty="0"/>
              <a:t>Assignment listings</a:t>
            </a:r>
          </a:p>
          <a:p>
            <a:pPr lvl="1">
              <a:buFont typeface="Wingdings" panose="05000000000000000000" pitchFamily="2" charset="2"/>
              <a:buChar char="ü"/>
            </a:pPr>
            <a:r>
              <a:rPr lang="en-US" sz="2300" dirty="0"/>
              <a:t>Buddy affidavits</a:t>
            </a:r>
          </a:p>
          <a:p>
            <a:pPr lvl="1">
              <a:buFont typeface="Wingdings" panose="05000000000000000000" pitchFamily="2" charset="2"/>
              <a:buChar char="ü"/>
            </a:pPr>
            <a:r>
              <a:rPr lang="en-US" sz="2300" dirty="0"/>
              <a:t>Letters from a foreign war zone</a:t>
            </a:r>
          </a:p>
          <a:p>
            <a:pPr lvl="1">
              <a:buFont typeface="Wingdings" panose="05000000000000000000" pitchFamily="2" charset="2"/>
              <a:buChar char="ü"/>
            </a:pPr>
            <a:r>
              <a:rPr lang="en-US" sz="2300" dirty="0"/>
              <a:t>Active duty orders showing a qualifying area</a:t>
            </a:r>
          </a:p>
          <a:p>
            <a:endParaRPr lang="en-US" dirty="0"/>
          </a:p>
        </p:txBody>
      </p:sp>
      <p:sp>
        <p:nvSpPr>
          <p:cNvPr id="4" name="Title 3"/>
          <p:cNvSpPr>
            <a:spLocks noGrp="1"/>
          </p:cNvSpPr>
          <p:nvPr>
            <p:ph type="title"/>
          </p:nvPr>
        </p:nvSpPr>
        <p:spPr/>
        <p:txBody>
          <a:bodyPr/>
          <a:lstStyle/>
          <a:p>
            <a:r>
              <a:rPr lang="en-US" dirty="0"/>
              <a:t>Application/Investigating Committee (cont.)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3590" y="3512736"/>
            <a:ext cx="2094785" cy="163742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8375" y="834917"/>
            <a:ext cx="1143000" cy="1143000"/>
          </a:xfrm>
          <a:prstGeom prst="rect">
            <a:avLst/>
          </a:prstGeom>
        </p:spPr>
      </p:pic>
    </p:spTree>
    <p:extLst>
      <p:ext uri="{BB962C8B-B14F-4D97-AF65-F5344CB8AC3E}">
        <p14:creationId xmlns:p14="http://schemas.microsoft.com/office/powerpoint/2010/main" val="283959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blog.keepsolid.com/wp-content/uploads/2016/09/dt.jpg">
            <a:extLst>
              <a:ext uri="{FF2B5EF4-FFF2-40B4-BE49-F238E27FC236}">
                <a16:creationId xmlns:a16="http://schemas.microsoft.com/office/drawing/2014/main" id="{C8674100-65FB-4AAC-A155-4634955D26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8120" y="4118687"/>
            <a:ext cx="3355759" cy="245584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0A966FE2-6F2D-4225-9F52-6227BD3B3752}"/>
              </a:ext>
            </a:extLst>
          </p:cNvPr>
          <p:cNvSpPr>
            <a:spLocks noGrp="1"/>
          </p:cNvSpPr>
          <p:nvPr>
            <p:ph idx="1"/>
          </p:nvPr>
        </p:nvSpPr>
        <p:spPr/>
        <p:txBody>
          <a:bodyPr/>
          <a:lstStyle/>
          <a:p>
            <a:pPr>
              <a:buFont typeface="Wingdings" panose="05000000000000000000" pitchFamily="2" charset="2"/>
              <a:buChar char="Ø"/>
            </a:pPr>
            <a:r>
              <a:rPr lang="en-US" dirty="0"/>
              <a:t>Applicants who wish to transfer between Auxiliaries need not show proof of eligibility but instead must provide their current membership card as this proves eligibility has been established and approved with their current Auxiliary or as a Member At Large. (Section 106)</a:t>
            </a:r>
          </a:p>
        </p:txBody>
      </p:sp>
      <p:sp>
        <p:nvSpPr>
          <p:cNvPr id="3" name="Title 2">
            <a:extLst>
              <a:ext uri="{FF2B5EF4-FFF2-40B4-BE49-F238E27FC236}">
                <a16:creationId xmlns:a16="http://schemas.microsoft.com/office/drawing/2014/main" id="{6B75F6C6-9A0C-49E8-AA80-6CAE316C3D1D}"/>
              </a:ext>
            </a:extLst>
          </p:cNvPr>
          <p:cNvSpPr>
            <a:spLocks noGrp="1"/>
          </p:cNvSpPr>
          <p:nvPr>
            <p:ph type="title"/>
          </p:nvPr>
        </p:nvSpPr>
        <p:spPr/>
        <p:txBody>
          <a:bodyPr/>
          <a:lstStyle/>
          <a:p>
            <a:r>
              <a:rPr lang="en-US" dirty="0"/>
              <a:t>Transfers</a:t>
            </a:r>
          </a:p>
        </p:txBody>
      </p:sp>
    </p:spTree>
    <p:extLst>
      <p:ext uri="{BB962C8B-B14F-4D97-AF65-F5344CB8AC3E}">
        <p14:creationId xmlns:p14="http://schemas.microsoft.com/office/powerpoint/2010/main" val="61578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Ø"/>
            </a:pPr>
            <a:r>
              <a:rPr lang="en-US" dirty="0"/>
              <a:t>Treasurer’s Guide</a:t>
            </a:r>
          </a:p>
          <a:p>
            <a:pPr lvl="1">
              <a:buFont typeface="Wingdings" panose="05000000000000000000" pitchFamily="2" charset="2"/>
              <a:buChar char="ü"/>
            </a:pPr>
            <a:r>
              <a:rPr lang="en-US" dirty="0"/>
              <a:t>This guide walks you through every possible Membership scenario</a:t>
            </a:r>
          </a:p>
          <a:p>
            <a:pPr lvl="1">
              <a:buFont typeface="Wingdings" panose="05000000000000000000" pitchFamily="2" charset="2"/>
              <a:buChar char="ü"/>
            </a:pPr>
            <a:r>
              <a:rPr lang="en-US" dirty="0"/>
              <a:t>Can only be found online</a:t>
            </a:r>
          </a:p>
          <a:p>
            <a:pPr lvl="1">
              <a:buFont typeface="Wingdings" panose="05000000000000000000" pitchFamily="2" charset="2"/>
              <a:buChar char="ü"/>
            </a:pPr>
            <a:r>
              <a:rPr lang="en-US" dirty="0"/>
              <a:t>Use the web address I gave earlier or just google “VFW Auxiliary treasurer resources” and it will come up</a:t>
            </a:r>
          </a:p>
          <a:p>
            <a:pPr lvl="1">
              <a:buFont typeface="Wingdings" panose="05000000000000000000" pitchFamily="2" charset="2"/>
              <a:buChar char="ü"/>
            </a:pPr>
            <a:r>
              <a:rPr lang="en-US" dirty="0"/>
              <a:t>The new MALTA system gives you a roster of all of your members.  Presidents, Treasurers, and Secretaries have access to this feature.</a:t>
            </a:r>
          </a:p>
        </p:txBody>
      </p:sp>
      <p:sp>
        <p:nvSpPr>
          <p:cNvPr id="3" name="Title 2"/>
          <p:cNvSpPr>
            <a:spLocks noGrp="1"/>
          </p:cNvSpPr>
          <p:nvPr>
            <p:ph type="title"/>
          </p:nvPr>
        </p:nvSpPr>
        <p:spPr/>
        <p:txBody>
          <a:bodyPr/>
          <a:lstStyle/>
          <a:p>
            <a:r>
              <a:rPr lang="en-US" dirty="0"/>
              <a:t>Membership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930" y="747691"/>
            <a:ext cx="2063798" cy="185741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9400" y="836232"/>
            <a:ext cx="1143000" cy="1143000"/>
          </a:xfrm>
          <a:prstGeom prst="rect">
            <a:avLst/>
          </a:prstGeom>
        </p:spPr>
      </p:pic>
    </p:spTree>
    <p:extLst>
      <p:ext uri="{BB962C8B-B14F-4D97-AF65-F5344CB8AC3E}">
        <p14:creationId xmlns:p14="http://schemas.microsoft.com/office/powerpoint/2010/main" val="2158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Ø"/>
            </a:pPr>
            <a:r>
              <a:rPr lang="en-US" dirty="0"/>
              <a:t>PDF, PowerPoint, and video can be found on-line on the treasurer’s resources page.</a:t>
            </a:r>
          </a:p>
          <a:p>
            <a:pPr>
              <a:buFont typeface="Wingdings" panose="05000000000000000000" pitchFamily="2" charset="2"/>
              <a:buChar char="Ø"/>
            </a:pPr>
            <a:r>
              <a:rPr lang="en-US" dirty="0">
                <a:hlinkClick r:id="rId2"/>
              </a:rPr>
              <a:t>www.youtube.com/watch?v=tcBVZ2SBIxM&amp;feature=youtu.be</a:t>
            </a:r>
            <a:endParaRPr lang="en-US" dirty="0"/>
          </a:p>
        </p:txBody>
      </p:sp>
      <p:sp>
        <p:nvSpPr>
          <p:cNvPr id="3" name="Title 2"/>
          <p:cNvSpPr>
            <a:spLocks noGrp="1"/>
          </p:cNvSpPr>
          <p:nvPr>
            <p:ph type="title"/>
          </p:nvPr>
        </p:nvSpPr>
        <p:spPr/>
        <p:txBody>
          <a:bodyPr/>
          <a:lstStyle/>
          <a:p>
            <a:r>
              <a:rPr lang="en-US" dirty="0"/>
              <a:t>“MALTA” Membership System for members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8598" y="3793900"/>
            <a:ext cx="2634803" cy="263480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8552" y="4692382"/>
            <a:ext cx="1433847" cy="1433847"/>
          </a:xfrm>
          <a:prstGeom prst="rect">
            <a:avLst/>
          </a:prstGeom>
        </p:spPr>
      </p:pic>
    </p:spTree>
    <p:extLst>
      <p:ext uri="{BB962C8B-B14F-4D97-AF65-F5344CB8AC3E}">
        <p14:creationId xmlns:p14="http://schemas.microsoft.com/office/powerpoint/2010/main" val="329297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Ø"/>
            </a:pPr>
            <a:r>
              <a:rPr lang="en-US" dirty="0"/>
              <a:t>PDF, PowerPoint, and video can be found on-line on the treasurer’s resources page.</a:t>
            </a:r>
            <a:endParaRPr lang="en-US" dirty="0">
              <a:hlinkClick r:id="rId2"/>
            </a:endParaRPr>
          </a:p>
          <a:p>
            <a:pPr>
              <a:buFont typeface="Wingdings" panose="05000000000000000000" pitchFamily="2" charset="2"/>
              <a:buChar char="Ø"/>
            </a:pPr>
            <a:r>
              <a:rPr lang="en-US" dirty="0">
                <a:hlinkClick r:id="rId2"/>
              </a:rPr>
              <a:t>www.youtube.com/watch?v=ibnj_bAwzAM&amp;feature=youtu.be</a:t>
            </a:r>
            <a:endParaRPr lang="en-US" dirty="0"/>
          </a:p>
          <a:p>
            <a:pPr>
              <a:buFont typeface="Wingdings" panose="05000000000000000000" pitchFamily="2" charset="2"/>
              <a:buChar char="Ø"/>
            </a:pPr>
            <a:r>
              <a:rPr lang="en-US" dirty="0"/>
              <a:t>MALTA Training</a:t>
            </a:r>
          </a:p>
          <a:p>
            <a:pPr marL="109728" indent="0">
              <a:buNone/>
            </a:pPr>
            <a:endParaRPr lang="en-US" dirty="0"/>
          </a:p>
        </p:txBody>
      </p:sp>
      <p:sp>
        <p:nvSpPr>
          <p:cNvPr id="3" name="Title 2"/>
          <p:cNvSpPr>
            <a:spLocks noGrp="1"/>
          </p:cNvSpPr>
          <p:nvPr>
            <p:ph type="title"/>
          </p:nvPr>
        </p:nvSpPr>
        <p:spPr/>
        <p:txBody>
          <a:bodyPr/>
          <a:lstStyle/>
          <a:p>
            <a:r>
              <a:rPr lang="en-US" dirty="0"/>
              <a:t>MALTA Training for Treasurer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7324" y="3992318"/>
            <a:ext cx="2339931" cy="20208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4578813"/>
            <a:ext cx="1566930" cy="1566930"/>
          </a:xfrm>
          <a:prstGeom prst="rect">
            <a:avLst/>
          </a:prstGeom>
        </p:spPr>
      </p:pic>
    </p:spTree>
    <p:extLst>
      <p:ext uri="{BB962C8B-B14F-4D97-AF65-F5344CB8AC3E}">
        <p14:creationId xmlns:p14="http://schemas.microsoft.com/office/powerpoint/2010/main" val="364505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Ø"/>
            </a:pPr>
            <a:r>
              <a:rPr lang="en-US" dirty="0"/>
              <a:t>In the 2016-2017 year the National Organization adopted a new award program for Department Presidents.  Department Presidents will now have the opportunity to earn their place in the Circle of Excellence, a premier group of members who have proven their leadership.  This program replaces the Outstanding Department President awards and gives EVERY Department President the opportunity to achieve recognition for their hard work.  Past President Gloria Dobbie was the first Michigan President to be inducted into the Circle of Excellence at the National Convention in New Orleans in 2017.</a:t>
            </a:r>
          </a:p>
        </p:txBody>
      </p:sp>
      <p:sp>
        <p:nvSpPr>
          <p:cNvPr id="3" name="Title 2"/>
          <p:cNvSpPr>
            <a:spLocks noGrp="1"/>
          </p:cNvSpPr>
          <p:nvPr>
            <p:ph type="title"/>
          </p:nvPr>
        </p:nvSpPr>
        <p:spPr/>
        <p:txBody>
          <a:bodyPr/>
          <a:lstStyle/>
          <a:p>
            <a:pPr algn="ctr"/>
            <a:r>
              <a:rPr lang="en-US" dirty="0"/>
              <a:t>Circle of Excellence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070" y="437882"/>
            <a:ext cx="1889769" cy="188976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6510" y="811266"/>
            <a:ext cx="1143000" cy="1143000"/>
          </a:xfrm>
          <a:prstGeom prst="rect">
            <a:avLst/>
          </a:prstGeom>
        </p:spPr>
      </p:pic>
    </p:spTree>
    <p:extLst>
      <p:ext uri="{BB962C8B-B14F-4D97-AF65-F5344CB8AC3E}">
        <p14:creationId xmlns:p14="http://schemas.microsoft.com/office/powerpoint/2010/main" val="186796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v"/>
            </a:pPr>
            <a:r>
              <a:rPr lang="en-US" dirty="0"/>
              <a:t>Support your President by taking care of these items for your Auxiliary:</a:t>
            </a:r>
          </a:p>
          <a:p>
            <a:pPr lvl="1">
              <a:buFont typeface="Wingdings" panose="05000000000000000000" pitchFamily="2" charset="2"/>
              <a:buChar char="ü"/>
            </a:pPr>
            <a:r>
              <a:rPr lang="en-US" u="sng" dirty="0"/>
              <a:t>Growth In Membership</a:t>
            </a:r>
            <a:r>
              <a:rPr lang="en-US" dirty="0"/>
              <a:t>-Help your Department reach 100%+ by June 30, 2020, by recruiting new members, and retaining the members you have</a:t>
            </a:r>
          </a:p>
          <a:p>
            <a:pPr lvl="1">
              <a:buFont typeface="Wingdings" panose="05000000000000000000" pitchFamily="2" charset="2"/>
              <a:buChar char="ü"/>
            </a:pPr>
            <a:r>
              <a:rPr lang="en-US" u="sng" dirty="0"/>
              <a:t>Installation Reports</a:t>
            </a:r>
            <a:r>
              <a:rPr lang="en-US" dirty="0"/>
              <a:t>-Input online, mail, email, or fax your Installation Report by July 31, 2019</a:t>
            </a:r>
          </a:p>
          <a:p>
            <a:pPr lvl="1">
              <a:buFont typeface="Wingdings" panose="05000000000000000000" pitchFamily="2" charset="2"/>
              <a:buChar char="ü"/>
            </a:pPr>
            <a:r>
              <a:rPr lang="en-US" u="sng" dirty="0"/>
              <a:t>Bonding</a:t>
            </a:r>
            <a:r>
              <a:rPr lang="en-US" dirty="0"/>
              <a:t>-Auxiliary President and Treasurer MUST be bonded no later than August 31, 2019</a:t>
            </a:r>
          </a:p>
          <a:p>
            <a:pPr lvl="1">
              <a:buFont typeface="Wingdings" panose="05000000000000000000" pitchFamily="2" charset="2"/>
              <a:buChar char="ü"/>
            </a:pPr>
            <a:r>
              <a:rPr lang="en-US" u="sng" dirty="0"/>
              <a:t>Paid Officers</a:t>
            </a:r>
            <a:r>
              <a:rPr lang="en-US" dirty="0"/>
              <a:t>-Auxiliary officers MUST have dues paid by December 31, 2019</a:t>
            </a:r>
            <a:endParaRPr lang="en-US" u="sng" dirty="0"/>
          </a:p>
        </p:txBody>
      </p:sp>
      <p:sp>
        <p:nvSpPr>
          <p:cNvPr id="3" name="Title 2"/>
          <p:cNvSpPr>
            <a:spLocks noGrp="1"/>
          </p:cNvSpPr>
          <p:nvPr>
            <p:ph type="title"/>
          </p:nvPr>
        </p:nvSpPr>
        <p:spPr/>
        <p:txBody>
          <a:bodyPr/>
          <a:lstStyle/>
          <a:p>
            <a:pPr algn="ctr"/>
            <a:r>
              <a:rPr lang="en-US" dirty="0"/>
              <a:t>Circle of Excellence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9699" y="679547"/>
            <a:ext cx="2205404" cy="144086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240" y="679547"/>
            <a:ext cx="1143000" cy="1143000"/>
          </a:xfrm>
          <a:prstGeom prst="rect">
            <a:avLst/>
          </a:prstGeom>
        </p:spPr>
      </p:pic>
    </p:spTree>
    <p:extLst>
      <p:ext uri="{BB962C8B-B14F-4D97-AF65-F5344CB8AC3E}">
        <p14:creationId xmlns:p14="http://schemas.microsoft.com/office/powerpoint/2010/main" val="385171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71800"/>
            <a:ext cx="7143482" cy="1973688"/>
          </a:xfrm>
        </p:spPr>
        <p:txBody>
          <a:bodyPr/>
          <a:lstStyle/>
          <a:p>
            <a:pPr algn="ctr"/>
            <a:r>
              <a:rPr lang="en-US" dirty="0"/>
              <a:t>Treasurer Questions???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730522"/>
            <a:ext cx="2102476" cy="210247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1322" y="2498904"/>
            <a:ext cx="5219700" cy="3714750"/>
          </a:xfrm>
          <a:prstGeom prst="rect">
            <a:avLst/>
          </a:prstGeom>
        </p:spPr>
      </p:pic>
    </p:spTree>
    <p:extLst>
      <p:ext uri="{BB962C8B-B14F-4D97-AF65-F5344CB8AC3E}">
        <p14:creationId xmlns:p14="http://schemas.microsoft.com/office/powerpoint/2010/main" val="6876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v"/>
            </a:pPr>
            <a:r>
              <a:rPr lang="en-US" dirty="0"/>
              <a:t>Per Section 812 of the Bylaws – The Secretary shall keep in books or files:</a:t>
            </a:r>
          </a:p>
          <a:p>
            <a:pPr lvl="1">
              <a:buFont typeface="Wingdings" panose="05000000000000000000" pitchFamily="2" charset="2"/>
              <a:buChar char="q"/>
            </a:pPr>
            <a:r>
              <a:rPr lang="en-US" dirty="0"/>
              <a:t>A current copy of the “Podium Edition Bylaws and Ritual” (you should also have a copy of </a:t>
            </a:r>
            <a:r>
              <a:rPr lang="en-US"/>
              <a:t>Robert’s Rules of Order) </a:t>
            </a:r>
            <a:endParaRPr lang="en-US" dirty="0"/>
          </a:p>
          <a:p>
            <a:pPr lvl="1">
              <a:buFont typeface="Wingdings" panose="05000000000000000000" pitchFamily="2" charset="2"/>
              <a:buChar char="q"/>
            </a:pPr>
            <a:r>
              <a:rPr lang="en-US" dirty="0"/>
              <a:t>A record of all the minutes of each meeting of the Auxiliary</a:t>
            </a:r>
          </a:p>
          <a:p>
            <a:pPr lvl="2">
              <a:buFont typeface="Wingdings" panose="05000000000000000000" pitchFamily="2" charset="2"/>
              <a:buChar char="§"/>
            </a:pPr>
            <a:r>
              <a:rPr lang="en-US" dirty="0"/>
              <a:t>The manner in which the minutes of the Auxiliary meetings are read, printed and/or distributed shall be at the discretion of the Auxiliary by vote of the membership</a:t>
            </a:r>
          </a:p>
          <a:p>
            <a:pPr lvl="2">
              <a:buFont typeface="Wingdings" panose="05000000000000000000" pitchFamily="2" charset="2"/>
              <a:buChar char="§"/>
            </a:pPr>
            <a:r>
              <a:rPr lang="en-US" dirty="0"/>
              <a:t>It is permissible to secure typed or computer generated minutes in the permanent book or insert in a three ring binder or clip folder</a:t>
            </a:r>
          </a:p>
          <a:p>
            <a:pPr lvl="2">
              <a:buFont typeface="Wingdings" panose="05000000000000000000" pitchFamily="2" charset="2"/>
              <a:buChar char="§"/>
            </a:pPr>
            <a:endParaRPr lang="en-US" dirty="0"/>
          </a:p>
          <a:p>
            <a:pPr lvl="1">
              <a:buFont typeface="Wingdings" panose="05000000000000000000" pitchFamily="2" charset="2"/>
              <a:buChar char="§"/>
            </a:pPr>
            <a:endParaRPr lang="en-US" dirty="0"/>
          </a:p>
        </p:txBody>
      </p:sp>
      <p:sp>
        <p:nvSpPr>
          <p:cNvPr id="3" name="Title 2"/>
          <p:cNvSpPr>
            <a:spLocks noGrp="1"/>
          </p:cNvSpPr>
          <p:nvPr>
            <p:ph type="title"/>
          </p:nvPr>
        </p:nvSpPr>
        <p:spPr/>
        <p:txBody>
          <a:bodyPr/>
          <a:lstStyle/>
          <a:p>
            <a:pPr algn="ctr"/>
            <a:r>
              <a:rPr lang="en-US" dirty="0"/>
              <a:t>Duties of the Auxiliary Secretary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730522"/>
            <a:ext cx="1143000" cy="1143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3317" y="847550"/>
            <a:ext cx="1449083" cy="908944"/>
          </a:xfrm>
          <a:prstGeom prst="rect">
            <a:avLst/>
          </a:prstGeom>
        </p:spPr>
      </p:pic>
    </p:spTree>
    <p:extLst>
      <p:ext uri="{BB962C8B-B14F-4D97-AF65-F5344CB8AC3E}">
        <p14:creationId xmlns:p14="http://schemas.microsoft.com/office/powerpoint/2010/main" val="382249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2">
              <a:buFont typeface="Wingdings" panose="05000000000000000000" pitchFamily="2" charset="2"/>
              <a:buChar char="§"/>
            </a:pPr>
            <a:r>
              <a:rPr lang="en-US" dirty="0"/>
              <a:t>Each minute page shall be numbered consecutively and provide a space for the Trustees to sign at audit</a:t>
            </a:r>
          </a:p>
          <a:p>
            <a:pPr lvl="2">
              <a:buFont typeface="Wingdings" panose="05000000000000000000" pitchFamily="2" charset="2"/>
              <a:buChar char="§"/>
            </a:pPr>
            <a:r>
              <a:rPr lang="en-US" dirty="0"/>
              <a:t>The Treasurer’s reports and the audit reports must be incorporated in the minutes, as well as a copy of the yearly bond</a:t>
            </a:r>
          </a:p>
          <a:p>
            <a:pPr lvl="2">
              <a:buFont typeface="Wingdings" panose="05000000000000000000" pitchFamily="2" charset="2"/>
              <a:buChar char="§"/>
            </a:pPr>
            <a:r>
              <a:rPr lang="en-US" dirty="0"/>
              <a:t>Corrections shall be made in the margins</a:t>
            </a:r>
          </a:p>
          <a:p>
            <a:pPr lvl="1">
              <a:buFont typeface="Wingdings" panose="05000000000000000000" pitchFamily="2" charset="2"/>
              <a:buChar char="q"/>
            </a:pPr>
            <a:r>
              <a:rPr lang="en-US" dirty="0"/>
              <a:t>All orders and circulars issued by the National and Department shall be kept in a file.  This includes the Michigan Connection</a:t>
            </a:r>
          </a:p>
          <a:p>
            <a:pPr lvl="1">
              <a:buFont typeface="Wingdings" panose="05000000000000000000" pitchFamily="2" charset="2"/>
              <a:buChar char="q"/>
            </a:pPr>
            <a:r>
              <a:rPr lang="en-US" dirty="0"/>
              <a:t>A letter file shall be kept for all correspondence of the Auxiliary. </a:t>
            </a:r>
          </a:p>
          <a:p>
            <a:pPr lvl="2">
              <a:buFont typeface="Wingdings" panose="05000000000000000000" pitchFamily="2" charset="2"/>
              <a:buChar char="§"/>
            </a:pPr>
            <a:r>
              <a:rPr lang="en-US" dirty="0"/>
              <a:t>General correspondence retained for one year</a:t>
            </a:r>
          </a:p>
          <a:p>
            <a:pPr lvl="2">
              <a:buFont typeface="Wingdings" panose="05000000000000000000" pitchFamily="2" charset="2"/>
              <a:buChar char="§"/>
            </a:pPr>
            <a:r>
              <a:rPr lang="en-US" dirty="0"/>
              <a:t>Policy and rulings are maintained permanently</a:t>
            </a:r>
          </a:p>
        </p:txBody>
      </p:sp>
      <p:sp>
        <p:nvSpPr>
          <p:cNvPr id="3" name="Title 2"/>
          <p:cNvSpPr>
            <a:spLocks noGrp="1"/>
          </p:cNvSpPr>
          <p:nvPr>
            <p:ph type="title"/>
          </p:nvPr>
        </p:nvSpPr>
        <p:spPr/>
        <p:txBody>
          <a:bodyPr/>
          <a:lstStyle/>
          <a:p>
            <a:pPr algn="ctr"/>
            <a:r>
              <a:rPr lang="en-US" dirty="0"/>
              <a:t>Duties of the Auxiliary Secretary (cont.)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897947"/>
            <a:ext cx="1143000" cy="1143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4643" y="5034755"/>
            <a:ext cx="2057103" cy="1372484"/>
          </a:xfrm>
          <a:prstGeom prst="rect">
            <a:avLst/>
          </a:prstGeom>
        </p:spPr>
      </p:pic>
    </p:spTree>
    <p:extLst>
      <p:ext uri="{BB962C8B-B14F-4D97-AF65-F5344CB8AC3E}">
        <p14:creationId xmlns:p14="http://schemas.microsoft.com/office/powerpoint/2010/main" val="307710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v"/>
            </a:pPr>
            <a:r>
              <a:rPr lang="en-US" dirty="0"/>
              <a:t>SECRETARY</a:t>
            </a:r>
          </a:p>
          <a:p>
            <a:pPr lvl="1">
              <a:buFont typeface="Arial" panose="020B0604020202020204" pitchFamily="34" charset="0"/>
              <a:buChar char="•"/>
            </a:pPr>
            <a:r>
              <a:rPr lang="en-US" dirty="0"/>
              <a:t>Duties of Auxiliary Secretaries</a:t>
            </a:r>
          </a:p>
          <a:p>
            <a:pPr lvl="1">
              <a:buFont typeface="Arial" panose="020B0604020202020204" pitchFamily="34" charset="0"/>
              <a:buChar char="•"/>
            </a:pPr>
            <a:r>
              <a:rPr lang="en-US" dirty="0"/>
              <a:t>Minutes of the Meeting</a:t>
            </a:r>
          </a:p>
          <a:p>
            <a:pPr lvl="1">
              <a:buFont typeface="Arial" panose="020B0604020202020204" pitchFamily="34" charset="0"/>
              <a:buChar char="•"/>
            </a:pPr>
            <a:r>
              <a:rPr lang="en-US" dirty="0"/>
              <a:t>Helpful Hints</a:t>
            </a:r>
          </a:p>
          <a:p>
            <a:pPr>
              <a:buFont typeface="Arial" panose="020B0604020202020204" pitchFamily="34" charset="0"/>
              <a:buChar char="•"/>
            </a:pPr>
            <a:endParaRPr lang="en-US" dirty="0"/>
          </a:p>
          <a:p>
            <a:pPr>
              <a:buFont typeface="Wingdings" panose="05000000000000000000" pitchFamily="2" charset="2"/>
              <a:buChar char="v"/>
            </a:pPr>
            <a:r>
              <a:rPr lang="en-US" dirty="0"/>
              <a:t>TRUSTEES</a:t>
            </a:r>
          </a:p>
          <a:p>
            <a:pPr lvl="1">
              <a:buFont typeface="Arial" panose="020B0604020202020204" pitchFamily="34" charset="0"/>
              <a:buChar char="•"/>
            </a:pPr>
            <a:r>
              <a:rPr lang="en-US" dirty="0"/>
              <a:t>Duties of the Trustees</a:t>
            </a:r>
          </a:p>
          <a:p>
            <a:pPr lvl="1">
              <a:buFont typeface="Arial" panose="020B0604020202020204" pitchFamily="34" charset="0"/>
              <a:buChar char="•"/>
            </a:pPr>
            <a:r>
              <a:rPr lang="en-US" dirty="0"/>
              <a:t>Audit Preparation</a:t>
            </a:r>
          </a:p>
          <a:p>
            <a:pPr lvl="1">
              <a:buFont typeface="Arial" panose="020B0604020202020204" pitchFamily="34" charset="0"/>
              <a:buChar char="•"/>
            </a:pPr>
            <a:r>
              <a:rPr lang="en-US" dirty="0"/>
              <a:t>Performing an Audit</a:t>
            </a:r>
          </a:p>
          <a:p>
            <a:pPr marL="411480" lvl="1" indent="0">
              <a:buNone/>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Title 3"/>
          <p:cNvSpPr>
            <a:spLocks noGrp="1"/>
          </p:cNvSpPr>
          <p:nvPr>
            <p:ph type="title"/>
          </p:nvPr>
        </p:nvSpPr>
        <p:spPr/>
        <p:txBody>
          <a:bodyPr/>
          <a:lstStyle/>
          <a:p>
            <a:pPr algn="ctr"/>
            <a:r>
              <a:rPr lang="en-US" dirty="0"/>
              <a:t>Topics Covered (cont.)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3728" y="2743200"/>
            <a:ext cx="2443963" cy="2443963"/>
          </a:xfrm>
          <a:prstGeom prst="rect">
            <a:avLst/>
          </a:prstGeom>
        </p:spPr>
      </p:pic>
    </p:spTree>
    <p:extLst>
      <p:ext uri="{BB962C8B-B14F-4D97-AF65-F5344CB8AC3E}">
        <p14:creationId xmlns:p14="http://schemas.microsoft.com/office/powerpoint/2010/main" val="99786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074985"/>
            <a:ext cx="10972800" cy="4499551"/>
          </a:xfrm>
        </p:spPr>
        <p:txBody>
          <a:bodyPr>
            <a:normAutofit fontScale="92500"/>
          </a:bodyPr>
          <a:lstStyle/>
          <a:p>
            <a:pPr>
              <a:buFont typeface="Wingdings" panose="05000000000000000000" pitchFamily="2" charset="2"/>
              <a:buChar char="v"/>
            </a:pPr>
            <a:r>
              <a:rPr lang="en-US" dirty="0"/>
              <a:t>Notify offices the names and addresses of elected and appointed officers</a:t>
            </a:r>
          </a:p>
          <a:p>
            <a:pPr>
              <a:buFont typeface="Wingdings" panose="05000000000000000000" pitchFamily="2" charset="2"/>
              <a:buChar char="v"/>
            </a:pPr>
            <a:r>
              <a:rPr lang="en-US" dirty="0"/>
              <a:t>Maintain roll of deceased members with dates of death</a:t>
            </a:r>
          </a:p>
          <a:p>
            <a:pPr>
              <a:buFont typeface="Wingdings" panose="05000000000000000000" pitchFamily="2" charset="2"/>
              <a:buChar char="v"/>
            </a:pPr>
            <a:r>
              <a:rPr lang="en-US" dirty="0"/>
              <a:t>Maintain a file, electronically or written, with copies of quarterly reports</a:t>
            </a:r>
          </a:p>
          <a:p>
            <a:pPr>
              <a:buFont typeface="Wingdings" panose="05000000000000000000" pitchFamily="2" charset="2"/>
              <a:buChar char="v"/>
            </a:pPr>
            <a:r>
              <a:rPr lang="en-US" dirty="0"/>
              <a:t>Input into MALTA names of Delegates and Alternates to the National within 30 days of election</a:t>
            </a:r>
          </a:p>
          <a:p>
            <a:pPr>
              <a:buFont typeface="Wingdings" panose="05000000000000000000" pitchFamily="2" charset="2"/>
              <a:buChar char="v"/>
            </a:pPr>
            <a:r>
              <a:rPr lang="en-US" dirty="0"/>
              <a:t>Transmit the names of Delegates and Alternates to the District and Department within 30 days </a:t>
            </a:r>
            <a:r>
              <a:rPr lang="en-US"/>
              <a:t>of election</a:t>
            </a:r>
            <a:endParaRPr lang="en-US" dirty="0"/>
          </a:p>
          <a:p>
            <a:pPr>
              <a:buFont typeface="Wingdings" panose="05000000000000000000" pitchFamily="2" charset="2"/>
              <a:buChar char="v"/>
            </a:pPr>
            <a:r>
              <a:rPr lang="en-US" dirty="0"/>
              <a:t>Read all communications from National or Department at the meetings</a:t>
            </a:r>
          </a:p>
          <a:p>
            <a:pPr>
              <a:buFont typeface="Wingdings" panose="05000000000000000000" pitchFamily="2" charset="2"/>
              <a:buChar char="v"/>
            </a:pPr>
            <a:r>
              <a:rPr lang="en-US" u="sng" dirty="0"/>
              <a:t>Immediately</a:t>
            </a:r>
            <a:r>
              <a:rPr lang="en-US" dirty="0"/>
              <a:t> (within 36 hours) following installation, submit the installation report to the National Secretary and the Department Secretary</a:t>
            </a:r>
          </a:p>
        </p:txBody>
      </p:sp>
      <p:sp>
        <p:nvSpPr>
          <p:cNvPr id="3" name="Title 2"/>
          <p:cNvSpPr>
            <a:spLocks noGrp="1"/>
          </p:cNvSpPr>
          <p:nvPr>
            <p:ph type="title"/>
          </p:nvPr>
        </p:nvSpPr>
        <p:spPr>
          <a:xfrm>
            <a:off x="609600" y="1142999"/>
            <a:ext cx="10972800" cy="931986"/>
          </a:xfrm>
        </p:spPr>
        <p:txBody>
          <a:bodyPr/>
          <a:lstStyle/>
          <a:p>
            <a:pPr algn="ctr"/>
            <a:r>
              <a:rPr lang="en-US" dirty="0"/>
              <a:t>Duties of the Auxiliary Secretary (cont.)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846432"/>
            <a:ext cx="1143000" cy="1143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9956" y="786685"/>
            <a:ext cx="1740222" cy="1423115"/>
          </a:xfrm>
          <a:prstGeom prst="rect">
            <a:avLst/>
          </a:prstGeom>
        </p:spPr>
      </p:pic>
    </p:spTree>
    <p:extLst>
      <p:ext uri="{BB962C8B-B14F-4D97-AF65-F5344CB8AC3E}">
        <p14:creationId xmlns:p14="http://schemas.microsoft.com/office/powerpoint/2010/main" val="57383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Font typeface="Wingdings" panose="05000000000000000000" pitchFamily="2" charset="2"/>
              <a:buChar char="v"/>
            </a:pPr>
            <a:r>
              <a:rPr lang="en-US" dirty="0"/>
              <a:t>The first paragraph of the minutes whether it be round table, contemporary, or traditional meeting should include the following information:</a:t>
            </a:r>
          </a:p>
          <a:p>
            <a:pPr marL="925830" lvl="1" indent="-514350">
              <a:buFont typeface="+mj-lt"/>
              <a:buAutoNum type="arabicPeriod"/>
            </a:pPr>
            <a:r>
              <a:rPr lang="en-US" dirty="0"/>
              <a:t>Name and number of the Auxiliary</a:t>
            </a:r>
          </a:p>
          <a:p>
            <a:pPr marL="925830" lvl="1" indent="-514350">
              <a:buFont typeface="+mj-lt"/>
              <a:buAutoNum type="arabicPeriod"/>
            </a:pPr>
            <a:r>
              <a:rPr lang="en-US" dirty="0"/>
              <a:t>Date, place, and time of the meeting</a:t>
            </a:r>
          </a:p>
          <a:p>
            <a:pPr marL="925830" lvl="1" indent="-514350">
              <a:buFont typeface="+mj-lt"/>
              <a:buAutoNum type="arabicPeriod"/>
            </a:pPr>
            <a:r>
              <a:rPr lang="en-US" dirty="0"/>
              <a:t>Name of the Presiding Officer and any Substitute Officers</a:t>
            </a:r>
          </a:p>
          <a:p>
            <a:pPr marL="925830" lvl="1" indent="-514350">
              <a:buFont typeface="+mj-lt"/>
              <a:buAutoNum type="arabicPeriod"/>
            </a:pPr>
            <a:r>
              <a:rPr lang="en-US" dirty="0"/>
              <a:t>Whether it is a regular or special meeting (if a special meeting, the purpose for which it was called is the only business conducted at that meeting)</a:t>
            </a:r>
          </a:p>
          <a:p>
            <a:pPr marL="925830" lvl="1" indent="-514350">
              <a:buFont typeface="+mj-lt"/>
              <a:buAutoNum type="arabicPeriod"/>
            </a:pPr>
            <a:r>
              <a:rPr lang="en-US" dirty="0"/>
              <a:t>Numbers of members present</a:t>
            </a:r>
          </a:p>
          <a:p>
            <a:pPr marL="925830" lvl="1" indent="-514350">
              <a:buFont typeface="+mj-lt"/>
              <a:buAutoNum type="arabicPeriod"/>
            </a:pPr>
            <a:r>
              <a:rPr lang="en-US" dirty="0"/>
              <a:t>Names of visitors, if present</a:t>
            </a:r>
          </a:p>
        </p:txBody>
      </p:sp>
      <p:sp>
        <p:nvSpPr>
          <p:cNvPr id="3" name="Title 2"/>
          <p:cNvSpPr>
            <a:spLocks noGrp="1"/>
          </p:cNvSpPr>
          <p:nvPr>
            <p:ph type="title"/>
          </p:nvPr>
        </p:nvSpPr>
        <p:spPr/>
        <p:txBody>
          <a:bodyPr/>
          <a:lstStyle/>
          <a:p>
            <a:pPr algn="ctr"/>
            <a:r>
              <a:rPr lang="en-US" dirty="0"/>
              <a:t>Minutes of the Meeting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846432"/>
            <a:ext cx="1143000" cy="11430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23865"/>
          <a:stretch/>
        </p:blipFill>
        <p:spPr>
          <a:xfrm>
            <a:off x="9363075" y="606026"/>
            <a:ext cx="2219325" cy="1566393"/>
          </a:xfrm>
          <a:prstGeom prst="rect">
            <a:avLst/>
          </a:prstGeom>
        </p:spPr>
      </p:pic>
    </p:spTree>
    <p:extLst>
      <p:ext uri="{BB962C8B-B14F-4D97-AF65-F5344CB8AC3E}">
        <p14:creationId xmlns:p14="http://schemas.microsoft.com/office/powerpoint/2010/main" val="256007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anose="05000000000000000000" pitchFamily="2" charset="2"/>
              <a:buChar char="v"/>
            </a:pPr>
            <a:r>
              <a:rPr lang="en-US" dirty="0"/>
              <a:t>The order of business would be recorded in the minutes as follows:</a:t>
            </a:r>
          </a:p>
          <a:p>
            <a:pPr marL="925830" lvl="1" indent="-514350">
              <a:buFont typeface="+mj-lt"/>
              <a:buAutoNum type="arabicPeriod"/>
            </a:pPr>
            <a:r>
              <a:rPr lang="en-US" dirty="0"/>
              <a:t>Opening Ceremonies</a:t>
            </a:r>
          </a:p>
          <a:p>
            <a:pPr marL="925830" lvl="1" indent="-514350">
              <a:buFont typeface="+mj-lt"/>
              <a:buAutoNum type="arabicPeriod"/>
            </a:pPr>
            <a:r>
              <a:rPr lang="en-US" dirty="0"/>
              <a:t>Introduction of National and/or Department Officers</a:t>
            </a:r>
          </a:p>
          <a:p>
            <a:pPr marL="925830" lvl="1" indent="-514350">
              <a:buFont typeface="+mj-lt"/>
              <a:buAutoNum type="arabicPeriod"/>
            </a:pPr>
            <a:r>
              <a:rPr lang="en-US" dirty="0"/>
              <a:t>Reading and Referring of Applications for Membership.  The only part of the application necessary to be read is as follows:  “Marilyn Malick, eligible through service member Joseph Malick.  Recommended by Erna </a:t>
            </a:r>
            <a:r>
              <a:rPr lang="en-US" dirty="0" err="1"/>
              <a:t>Dziewit</a:t>
            </a:r>
            <a:r>
              <a:rPr lang="en-US" dirty="0"/>
              <a:t>(pronounced </a:t>
            </a:r>
            <a:r>
              <a:rPr lang="en-US" dirty="0" err="1"/>
              <a:t>Jevit</a:t>
            </a:r>
            <a:r>
              <a:rPr lang="en-US" dirty="0"/>
              <a:t>) : )</a:t>
            </a:r>
          </a:p>
          <a:p>
            <a:pPr marL="925830" lvl="1" indent="-514350">
              <a:buFont typeface="+mj-lt"/>
              <a:buAutoNum type="arabicPeriod" startAt="4"/>
            </a:pPr>
            <a:r>
              <a:rPr lang="en-US" dirty="0"/>
              <a:t>Voting on Candidates.  The result of the ballot and the names of those initiated should be recorded</a:t>
            </a:r>
          </a:p>
          <a:p>
            <a:pPr marL="411480" lvl="1" indent="0">
              <a:buNone/>
            </a:pPr>
            <a:endParaRPr lang="en-US" dirty="0"/>
          </a:p>
          <a:p>
            <a:pPr marL="925830" lvl="1" indent="-514350">
              <a:buFont typeface="+mj-lt"/>
              <a:buAutoNum type="arabicPeriod"/>
            </a:pPr>
            <a:endParaRPr lang="en-US" dirty="0"/>
          </a:p>
        </p:txBody>
      </p:sp>
      <p:sp>
        <p:nvSpPr>
          <p:cNvPr id="3" name="Title 2"/>
          <p:cNvSpPr>
            <a:spLocks noGrp="1"/>
          </p:cNvSpPr>
          <p:nvPr>
            <p:ph type="title"/>
          </p:nvPr>
        </p:nvSpPr>
        <p:spPr/>
        <p:txBody>
          <a:bodyPr/>
          <a:lstStyle/>
          <a:p>
            <a:pPr algn="ctr"/>
            <a:r>
              <a:rPr lang="en-US" dirty="0"/>
              <a:t>Minutes of the Meeting (cont.)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846432"/>
            <a:ext cx="1143000" cy="11430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3457" t="5036" r="12688" b="11018"/>
          <a:stretch/>
        </p:blipFill>
        <p:spPr>
          <a:xfrm>
            <a:off x="9908146" y="588316"/>
            <a:ext cx="1674254" cy="1687133"/>
          </a:xfrm>
          <a:prstGeom prst="rect">
            <a:avLst/>
          </a:prstGeom>
        </p:spPr>
      </p:pic>
    </p:spTree>
    <p:extLst>
      <p:ext uri="{BB962C8B-B14F-4D97-AF65-F5344CB8AC3E}">
        <p14:creationId xmlns:p14="http://schemas.microsoft.com/office/powerpoint/2010/main" val="8444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925830" lvl="1" indent="-514350">
              <a:buFont typeface="+mj-lt"/>
              <a:buAutoNum type="arabicPeriod" startAt="5"/>
            </a:pPr>
            <a:r>
              <a:rPr lang="en-US" dirty="0"/>
              <a:t>Presentation of Minutes of Previous Meeting.  After you have read the minutes and they have been approved, write the word “Approved” and the date under your signature</a:t>
            </a:r>
          </a:p>
          <a:p>
            <a:pPr marL="925830" lvl="1" indent="-514350">
              <a:buFont typeface="+mj-lt"/>
              <a:buAutoNum type="arabicPeriod" startAt="6"/>
            </a:pPr>
            <a:r>
              <a:rPr lang="en-US" dirty="0"/>
              <a:t>Reading of Official and Other Communications</a:t>
            </a:r>
          </a:p>
          <a:p>
            <a:pPr marL="1191006" lvl="2" indent="-514350">
              <a:buFont typeface="Wingdings" panose="05000000000000000000" pitchFamily="2" charset="2"/>
              <a:buChar char="§"/>
            </a:pPr>
            <a:r>
              <a:rPr lang="en-US" dirty="0"/>
              <a:t>All communications are grouped under one heading but should be read in the following order:  National, Department, District, Post or other Auxiliary communications, and finally thank-you notes, cards and communications from outside organizations</a:t>
            </a:r>
          </a:p>
          <a:p>
            <a:pPr marL="925830" lvl="1" indent="-514350">
              <a:buFont typeface="+mj-lt"/>
              <a:buAutoNum type="arabicPeriod" startAt="6"/>
            </a:pPr>
            <a:r>
              <a:rPr lang="en-US" dirty="0"/>
              <a:t>A copy of the Treasurer’s Report shall be incorporated in the minutes</a:t>
            </a:r>
          </a:p>
          <a:p>
            <a:pPr marL="109728" indent="0">
              <a:buNone/>
            </a:pPr>
            <a:endParaRPr lang="en-US" dirty="0"/>
          </a:p>
        </p:txBody>
      </p:sp>
      <p:sp>
        <p:nvSpPr>
          <p:cNvPr id="3" name="Title 2"/>
          <p:cNvSpPr>
            <a:spLocks noGrp="1"/>
          </p:cNvSpPr>
          <p:nvPr>
            <p:ph type="title"/>
          </p:nvPr>
        </p:nvSpPr>
        <p:spPr/>
        <p:txBody>
          <a:bodyPr/>
          <a:lstStyle/>
          <a:p>
            <a:pPr algn="ctr"/>
            <a:r>
              <a:rPr lang="en-US" dirty="0"/>
              <a:t>Minutes of the Meeting (cont.)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846432"/>
            <a:ext cx="1143000" cy="1143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4014" y="141362"/>
            <a:ext cx="2143125" cy="2143125"/>
          </a:xfrm>
          <a:prstGeom prst="rect">
            <a:avLst/>
          </a:prstGeom>
        </p:spPr>
      </p:pic>
    </p:spTree>
    <p:extLst>
      <p:ext uri="{BB962C8B-B14F-4D97-AF65-F5344CB8AC3E}">
        <p14:creationId xmlns:p14="http://schemas.microsoft.com/office/powerpoint/2010/main" val="347419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925830" lvl="1" indent="-514350">
              <a:buFont typeface="+mj-lt"/>
              <a:buAutoNum type="arabicPeriod" startAt="8"/>
            </a:pPr>
            <a:r>
              <a:rPr lang="en-US" dirty="0"/>
              <a:t>Presentation of Bills.  Read the actual bills separately and give the total.  If the Trustees have not yet approved them they should be given to them at this time</a:t>
            </a:r>
          </a:p>
          <a:p>
            <a:pPr marL="925830" lvl="1" indent="-514350">
              <a:buFont typeface="+mj-lt"/>
              <a:buAutoNum type="arabicPeriod" startAt="8"/>
            </a:pPr>
            <a:r>
              <a:rPr lang="en-US" dirty="0"/>
              <a:t>Introduction of Guests who are not escorted.  At this point in the meeting, any guest(s) may be admitted</a:t>
            </a:r>
          </a:p>
          <a:p>
            <a:pPr marL="925830" lvl="1" indent="-514350">
              <a:buFont typeface="+mj-lt"/>
              <a:buAutoNum type="arabicPeriod" startAt="8"/>
            </a:pPr>
            <a:r>
              <a:rPr lang="en-US" dirty="0"/>
              <a:t>Reports of Committees, Standing and Special  </a:t>
            </a:r>
          </a:p>
          <a:p>
            <a:pPr marL="1191006" lvl="2" indent="-514350">
              <a:buFont typeface="Wingdings" panose="05000000000000000000" pitchFamily="2" charset="2"/>
              <a:buChar char="§"/>
            </a:pPr>
            <a:r>
              <a:rPr lang="en-US" dirty="0"/>
              <a:t>VFS should be called upon first, and then the other chairmen, to give their report</a:t>
            </a:r>
          </a:p>
          <a:p>
            <a:pPr marL="1191006" lvl="2" indent="-514350">
              <a:buFont typeface="Wingdings" panose="05000000000000000000" pitchFamily="2" charset="2"/>
              <a:buChar char="§"/>
            </a:pPr>
            <a:r>
              <a:rPr lang="en-US" dirty="0"/>
              <a:t>Note should be made in the minutes of who made the report, and what action is taken</a:t>
            </a:r>
          </a:p>
          <a:p>
            <a:pPr marL="109728" indent="0">
              <a:buNone/>
            </a:pPr>
            <a:endParaRPr lang="en-US" dirty="0"/>
          </a:p>
          <a:p>
            <a:endParaRPr lang="en-US" dirty="0"/>
          </a:p>
        </p:txBody>
      </p:sp>
      <p:sp>
        <p:nvSpPr>
          <p:cNvPr id="3" name="Title 2"/>
          <p:cNvSpPr>
            <a:spLocks noGrp="1"/>
          </p:cNvSpPr>
          <p:nvPr>
            <p:ph type="title"/>
          </p:nvPr>
        </p:nvSpPr>
        <p:spPr/>
        <p:txBody>
          <a:bodyPr/>
          <a:lstStyle/>
          <a:p>
            <a:pPr algn="ctr"/>
            <a:r>
              <a:rPr lang="en-US" dirty="0"/>
              <a:t>Minutes of the Meeting (cont.)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846432"/>
            <a:ext cx="1143000" cy="1143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3710" y="106299"/>
            <a:ext cx="2143125" cy="2143125"/>
          </a:xfrm>
          <a:prstGeom prst="rect">
            <a:avLst/>
          </a:prstGeom>
        </p:spPr>
      </p:pic>
    </p:spTree>
    <p:extLst>
      <p:ext uri="{BB962C8B-B14F-4D97-AF65-F5344CB8AC3E}">
        <p14:creationId xmlns:p14="http://schemas.microsoft.com/office/powerpoint/2010/main" val="386441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931831"/>
            <a:ext cx="10972800" cy="4642705"/>
          </a:xfrm>
        </p:spPr>
        <p:txBody>
          <a:bodyPr/>
          <a:lstStyle/>
          <a:p>
            <a:pPr marL="1191006" lvl="2" indent="-514350">
              <a:buFont typeface="Wingdings" panose="05000000000000000000" pitchFamily="2" charset="2"/>
              <a:buChar char="§"/>
            </a:pPr>
            <a:r>
              <a:rPr lang="en-US" dirty="0"/>
              <a:t>Chairman reports are accepted without motion</a:t>
            </a:r>
          </a:p>
          <a:p>
            <a:pPr marL="1191006" lvl="2" indent="-514350">
              <a:buFont typeface="Wingdings" panose="05000000000000000000" pitchFamily="2" charset="2"/>
              <a:buChar char="§"/>
            </a:pPr>
            <a:r>
              <a:rPr lang="en-US" dirty="0"/>
              <a:t>The Trustees’ report on the audit must be accepted by a motion</a:t>
            </a:r>
          </a:p>
          <a:p>
            <a:pPr marL="925830" lvl="1" indent="-514350">
              <a:buFont typeface="+mj-lt"/>
              <a:buAutoNum type="arabicPeriod" startAt="11"/>
            </a:pPr>
            <a:r>
              <a:rPr lang="en-US" dirty="0"/>
              <a:t>Unfinished Business</a:t>
            </a:r>
          </a:p>
          <a:p>
            <a:pPr marL="1191006" lvl="2" indent="-514350">
              <a:buFont typeface="Wingdings" panose="05000000000000000000" pitchFamily="2" charset="2"/>
              <a:buChar char="§"/>
            </a:pPr>
            <a:r>
              <a:rPr lang="en-US" dirty="0"/>
              <a:t>All business held over from a previous meeting now has the floor</a:t>
            </a:r>
          </a:p>
          <a:p>
            <a:pPr marL="1191006" lvl="2" indent="-514350">
              <a:buFont typeface="Wingdings" panose="05000000000000000000" pitchFamily="2" charset="2"/>
              <a:buChar char="§"/>
            </a:pPr>
            <a:r>
              <a:rPr lang="en-US" dirty="0"/>
              <a:t>Action by motion on items brought up here should be recorded in the minutes</a:t>
            </a:r>
          </a:p>
          <a:p>
            <a:pPr marL="925830" lvl="1" indent="-514350">
              <a:buFont typeface="+mj-lt"/>
              <a:buAutoNum type="arabicPeriod" startAt="11"/>
            </a:pPr>
            <a:r>
              <a:rPr lang="en-US" dirty="0"/>
              <a:t>New Business</a:t>
            </a:r>
          </a:p>
          <a:p>
            <a:pPr marL="1191006" lvl="2" indent="-514350">
              <a:buFont typeface="Wingdings" panose="05000000000000000000" pitchFamily="2" charset="2"/>
              <a:buChar char="§"/>
            </a:pPr>
            <a:r>
              <a:rPr lang="en-US" dirty="0"/>
              <a:t>Draping of the Charter</a:t>
            </a:r>
          </a:p>
          <a:p>
            <a:pPr marL="1191006" lvl="2" indent="-514350">
              <a:buFont typeface="Wingdings" panose="05000000000000000000" pitchFamily="2" charset="2"/>
              <a:buChar char="§"/>
            </a:pPr>
            <a:r>
              <a:rPr lang="en-US" dirty="0"/>
              <a:t>Election of Officers-Nomination for each office should be recorded as well as the results of the ballots</a:t>
            </a:r>
          </a:p>
          <a:p>
            <a:pPr marL="1191006" lvl="2" indent="-514350">
              <a:buFont typeface="Wingdings" panose="05000000000000000000" pitchFamily="2" charset="2"/>
              <a:buChar char="§"/>
            </a:pPr>
            <a:r>
              <a:rPr lang="en-US" dirty="0"/>
              <a:t>Any other action taken should be recorded according to the motions</a:t>
            </a:r>
          </a:p>
          <a:p>
            <a:pPr marL="1191006" lvl="2" indent="-514350">
              <a:buFont typeface="Wingdings" panose="05000000000000000000" pitchFamily="2" charset="2"/>
              <a:buChar char="§"/>
            </a:pPr>
            <a:endParaRPr lang="en-US" dirty="0"/>
          </a:p>
          <a:p>
            <a:pPr marL="576072" lvl="4" indent="0">
              <a:buClr>
                <a:schemeClr val="accent3"/>
              </a:buClr>
              <a:buNone/>
            </a:pPr>
            <a:endParaRPr lang="en-US" dirty="0"/>
          </a:p>
          <a:p>
            <a:endParaRPr lang="en-US" dirty="0"/>
          </a:p>
        </p:txBody>
      </p:sp>
      <p:sp>
        <p:nvSpPr>
          <p:cNvPr id="3" name="Title 2"/>
          <p:cNvSpPr>
            <a:spLocks noGrp="1"/>
          </p:cNvSpPr>
          <p:nvPr>
            <p:ph type="title"/>
          </p:nvPr>
        </p:nvSpPr>
        <p:spPr>
          <a:xfrm>
            <a:off x="609600" y="1143000"/>
            <a:ext cx="10972800" cy="788831"/>
          </a:xfrm>
        </p:spPr>
        <p:txBody>
          <a:bodyPr/>
          <a:lstStyle/>
          <a:p>
            <a:pPr algn="ctr"/>
            <a:r>
              <a:rPr lang="en-US" dirty="0"/>
              <a:t>Minutes of the Meeting (cont.)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846432"/>
            <a:ext cx="1143000" cy="1143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9611" y="4015189"/>
            <a:ext cx="3905250" cy="1171575"/>
          </a:xfrm>
          <a:prstGeom prst="rect">
            <a:avLst/>
          </a:prstGeom>
        </p:spPr>
      </p:pic>
    </p:spTree>
    <p:extLst>
      <p:ext uri="{BB962C8B-B14F-4D97-AF65-F5344CB8AC3E}">
        <p14:creationId xmlns:p14="http://schemas.microsoft.com/office/powerpoint/2010/main" val="301759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925830" lvl="1" indent="-514350">
              <a:buFont typeface="+mj-lt"/>
              <a:buAutoNum type="arabicPeriod" startAt="13"/>
            </a:pPr>
            <a:r>
              <a:rPr lang="en-US" dirty="0"/>
              <a:t>Report of Trustees on Bills and Action Thereon.  </a:t>
            </a:r>
            <a:r>
              <a:rPr lang="en-US" sz="2400" dirty="0"/>
              <a:t>The Senior Trustee makes the report and any member may move to accept the report and pay the bills</a:t>
            </a:r>
          </a:p>
          <a:p>
            <a:pPr marL="925830" lvl="1" indent="-514350">
              <a:buFont typeface="+mj-lt"/>
              <a:buAutoNum type="arabicPeriod" startAt="13"/>
            </a:pPr>
            <a:r>
              <a:rPr lang="en-US" dirty="0"/>
              <a:t>Suggestions for the Good of the Order.  New members and guests should be invited to speak at this time.  Record only a short summary here.  </a:t>
            </a:r>
            <a:r>
              <a:rPr lang="en-US" b="1" dirty="0"/>
              <a:t>A record of the minutes is made up of what is done, not what is said</a:t>
            </a:r>
            <a:r>
              <a:rPr lang="en-US" dirty="0"/>
              <a:t> </a:t>
            </a:r>
          </a:p>
          <a:p>
            <a:pPr marL="925830" lvl="1" indent="-514350">
              <a:buFont typeface="+mj-lt"/>
              <a:buAutoNum type="arabicPeriod" startAt="13"/>
            </a:pPr>
            <a:r>
              <a:rPr lang="en-US" dirty="0"/>
              <a:t>Closing Ceremonies.  The Secretary should finish minutes by writing something like this:  “Closing ceremonies were conducted according to the Ritual, and the meeting was adjourned.  The next meeting will be ________(date).”</a:t>
            </a:r>
          </a:p>
          <a:p>
            <a:pPr marL="925830" lvl="1" indent="-514350">
              <a:buFont typeface="+mj-lt"/>
              <a:buAutoNum type="arabicPeriod" startAt="13"/>
            </a:pPr>
            <a:endParaRPr lang="en-US" b="1" dirty="0"/>
          </a:p>
          <a:p>
            <a:pPr marL="1191006" lvl="2" indent="-514350">
              <a:buFont typeface="Wingdings" panose="05000000000000000000" pitchFamily="2" charset="2"/>
              <a:buChar char="§"/>
            </a:pPr>
            <a:endParaRPr lang="en-US" dirty="0"/>
          </a:p>
          <a:p>
            <a:endParaRPr lang="en-US" dirty="0"/>
          </a:p>
        </p:txBody>
      </p:sp>
      <p:sp>
        <p:nvSpPr>
          <p:cNvPr id="3" name="Title 2"/>
          <p:cNvSpPr>
            <a:spLocks noGrp="1"/>
          </p:cNvSpPr>
          <p:nvPr>
            <p:ph type="title"/>
          </p:nvPr>
        </p:nvSpPr>
        <p:spPr/>
        <p:txBody>
          <a:bodyPr/>
          <a:lstStyle/>
          <a:p>
            <a:pPr algn="ctr"/>
            <a:r>
              <a:rPr lang="en-US" dirty="0"/>
              <a:t>Minutes of the Meeting (cont.)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846432"/>
            <a:ext cx="1143000" cy="11430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6894"/>
          <a:stretch/>
        </p:blipFill>
        <p:spPr>
          <a:xfrm>
            <a:off x="9540696" y="206666"/>
            <a:ext cx="2228850" cy="2137290"/>
          </a:xfrm>
          <a:prstGeom prst="rect">
            <a:avLst/>
          </a:prstGeom>
        </p:spPr>
      </p:pic>
    </p:spTree>
    <p:extLst>
      <p:ext uri="{BB962C8B-B14F-4D97-AF65-F5344CB8AC3E}">
        <p14:creationId xmlns:p14="http://schemas.microsoft.com/office/powerpoint/2010/main" val="280717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Font typeface="Wingdings" panose="05000000000000000000" pitchFamily="2" charset="2"/>
              <a:buChar char="v"/>
            </a:pPr>
            <a:r>
              <a:rPr lang="en-US" dirty="0"/>
              <a:t>Because the minutes are a permanent record of the Auxiliary, be detailed when recording the motions, as to who made and seconded the motion using first and last name, and if the motion passed or failed</a:t>
            </a:r>
          </a:p>
          <a:p>
            <a:pPr>
              <a:buFont typeface="Wingdings" panose="05000000000000000000" pitchFamily="2" charset="2"/>
              <a:buChar char="v"/>
            </a:pPr>
            <a:r>
              <a:rPr lang="en-US" dirty="0"/>
              <a:t>The minutes can briefly describe the chairman’s reports.  Detailed reports from chairmen can be kept on file.  When reading the minutes from the previous meeting, the Secretary can report that the chairman’s reports were given</a:t>
            </a:r>
          </a:p>
          <a:p>
            <a:pPr>
              <a:buFont typeface="Wingdings" panose="05000000000000000000" pitchFamily="2" charset="2"/>
              <a:buChar char="v"/>
            </a:pPr>
            <a:r>
              <a:rPr lang="en-US" dirty="0"/>
              <a:t>When reading the Treasurer’s report of the previous meeting, it is only necessary to read the starting balance, total receipts, disbursements, and ending balance</a:t>
            </a:r>
          </a:p>
        </p:txBody>
      </p:sp>
      <p:sp>
        <p:nvSpPr>
          <p:cNvPr id="3" name="Title 2"/>
          <p:cNvSpPr>
            <a:spLocks noGrp="1"/>
          </p:cNvSpPr>
          <p:nvPr>
            <p:ph type="title"/>
          </p:nvPr>
        </p:nvSpPr>
        <p:spPr/>
        <p:txBody>
          <a:bodyPr/>
          <a:lstStyle/>
          <a:p>
            <a:pPr algn="ctr"/>
            <a:r>
              <a:rPr lang="en-US" dirty="0"/>
              <a:t>Helpful Hints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846432"/>
            <a:ext cx="1143000" cy="1143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8574" y="1030165"/>
            <a:ext cx="2234712" cy="1117356"/>
          </a:xfrm>
          <a:prstGeom prst="rect">
            <a:avLst/>
          </a:prstGeom>
        </p:spPr>
      </p:pic>
    </p:spTree>
    <p:extLst>
      <p:ext uri="{BB962C8B-B14F-4D97-AF65-F5344CB8AC3E}">
        <p14:creationId xmlns:p14="http://schemas.microsoft.com/office/powerpoint/2010/main" val="260808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anose="05000000000000000000" pitchFamily="2" charset="2"/>
              <a:buChar char="v"/>
            </a:pPr>
            <a:r>
              <a:rPr lang="en-US" dirty="0"/>
              <a:t>Recording the meeting</a:t>
            </a:r>
          </a:p>
          <a:p>
            <a:pPr lvl="1">
              <a:buFont typeface="Wingdings" panose="05000000000000000000" pitchFamily="2" charset="2"/>
              <a:buChar char="§"/>
            </a:pPr>
            <a:r>
              <a:rPr lang="en-US" dirty="0"/>
              <a:t>May only be used to supplement notes</a:t>
            </a:r>
          </a:p>
          <a:p>
            <a:pPr lvl="1">
              <a:buFont typeface="Wingdings" panose="05000000000000000000" pitchFamily="2" charset="2"/>
              <a:buChar char="§"/>
            </a:pPr>
            <a:r>
              <a:rPr lang="en-US" dirty="0"/>
              <a:t>May not be distributed to those who did not attend the meeting</a:t>
            </a:r>
          </a:p>
          <a:p>
            <a:pPr lvl="1">
              <a:buFont typeface="Wingdings" panose="05000000000000000000" pitchFamily="2" charset="2"/>
              <a:buChar char="§"/>
            </a:pPr>
            <a:r>
              <a:rPr lang="en-US" dirty="0"/>
              <a:t>Recording equipment must be in full view of the members</a:t>
            </a:r>
          </a:p>
          <a:p>
            <a:pPr lvl="1">
              <a:buFont typeface="Wingdings" panose="05000000000000000000" pitchFamily="2" charset="2"/>
              <a:buChar char="§"/>
            </a:pPr>
            <a:r>
              <a:rPr lang="en-US" dirty="0"/>
              <a:t>May not use if members object</a:t>
            </a:r>
          </a:p>
          <a:p>
            <a:pPr>
              <a:buFont typeface="Wingdings" panose="05000000000000000000" pitchFamily="2" charset="2"/>
              <a:buChar char="v"/>
            </a:pPr>
            <a:r>
              <a:rPr lang="en-US" dirty="0"/>
              <a:t>Ask your Chairmen to submit a copy of their report for your records</a:t>
            </a:r>
          </a:p>
          <a:p>
            <a:pPr>
              <a:buFont typeface="Wingdings" panose="05000000000000000000" pitchFamily="2" charset="2"/>
              <a:buChar char="v"/>
            </a:pPr>
            <a:r>
              <a:rPr lang="en-US" dirty="0"/>
              <a:t>Bulletins are uploaded to the website every two months.  Each month has its own bulletin this year.</a:t>
            </a:r>
          </a:p>
        </p:txBody>
      </p:sp>
      <p:sp>
        <p:nvSpPr>
          <p:cNvPr id="3" name="Title 2"/>
          <p:cNvSpPr>
            <a:spLocks noGrp="1"/>
          </p:cNvSpPr>
          <p:nvPr>
            <p:ph type="title"/>
          </p:nvPr>
        </p:nvSpPr>
        <p:spPr/>
        <p:txBody>
          <a:bodyPr/>
          <a:lstStyle/>
          <a:p>
            <a:pPr algn="ctr"/>
            <a:r>
              <a:rPr lang="en-US" dirty="0"/>
              <a:t>Helpful Hints (cont.)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846432"/>
            <a:ext cx="1143000" cy="1143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4854" y="846432"/>
            <a:ext cx="1863969" cy="1863969"/>
          </a:xfrm>
          <a:prstGeom prst="rect">
            <a:avLst/>
          </a:prstGeom>
        </p:spPr>
      </p:pic>
    </p:spTree>
    <p:extLst>
      <p:ext uri="{BB962C8B-B14F-4D97-AF65-F5344CB8AC3E}">
        <p14:creationId xmlns:p14="http://schemas.microsoft.com/office/powerpoint/2010/main" val="14039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v"/>
            </a:pPr>
            <a:r>
              <a:rPr lang="en-US" dirty="0"/>
              <a:t>Notify the Auxiliary from which a member has transferred (Sec. 106A)</a:t>
            </a:r>
          </a:p>
          <a:p>
            <a:pPr>
              <a:buFont typeface="Wingdings" panose="05000000000000000000" pitchFamily="2" charset="2"/>
              <a:buChar char="v"/>
            </a:pPr>
            <a:r>
              <a:rPr lang="en-US" dirty="0"/>
              <a:t>Notify the Department and District when the meeting date, time and/or location has changed</a:t>
            </a:r>
          </a:p>
          <a:p>
            <a:pPr>
              <a:buFont typeface="Wingdings" panose="05000000000000000000" pitchFamily="2" charset="2"/>
              <a:buChar char="v"/>
            </a:pPr>
            <a:r>
              <a:rPr lang="en-US" dirty="0"/>
              <a:t>Notify the Department and District when an officer has changed</a:t>
            </a:r>
          </a:p>
          <a:p>
            <a:pPr>
              <a:buFont typeface="Wingdings" panose="05000000000000000000" pitchFamily="2" charset="2"/>
              <a:buChar char="v"/>
            </a:pPr>
            <a:r>
              <a:rPr lang="en-US" dirty="0"/>
              <a:t>Keep a copy of the Standing Rules</a:t>
            </a:r>
          </a:p>
          <a:p>
            <a:pPr>
              <a:buFont typeface="Wingdings" panose="05000000000000000000" pitchFamily="2" charset="2"/>
              <a:buChar char="v"/>
            </a:pPr>
            <a:r>
              <a:rPr lang="en-US" dirty="0"/>
              <a:t>Date and affix the Seal of the Auxiliary to all communications and sign your name in ink</a:t>
            </a:r>
          </a:p>
          <a:p>
            <a:pPr>
              <a:buFont typeface="Wingdings" panose="05000000000000000000" pitchFamily="2" charset="2"/>
              <a:buChar char="v"/>
            </a:pPr>
            <a:endParaRPr lang="en-US" dirty="0"/>
          </a:p>
          <a:p>
            <a:pPr>
              <a:buFont typeface="Wingdings" panose="05000000000000000000" pitchFamily="2" charset="2"/>
              <a:buChar char="v"/>
            </a:pPr>
            <a:r>
              <a:rPr lang="en-US" dirty="0"/>
              <a:t>Questions???</a:t>
            </a:r>
          </a:p>
          <a:p>
            <a:pPr>
              <a:buFont typeface="Wingdings" panose="05000000000000000000" pitchFamily="2" charset="2"/>
              <a:buChar char="v"/>
            </a:pPr>
            <a:endParaRPr lang="en-US" dirty="0"/>
          </a:p>
        </p:txBody>
      </p:sp>
      <p:sp>
        <p:nvSpPr>
          <p:cNvPr id="3" name="Title 2"/>
          <p:cNvSpPr>
            <a:spLocks noGrp="1"/>
          </p:cNvSpPr>
          <p:nvPr>
            <p:ph type="title"/>
          </p:nvPr>
        </p:nvSpPr>
        <p:spPr/>
        <p:txBody>
          <a:bodyPr/>
          <a:lstStyle/>
          <a:p>
            <a:pPr algn="ctr"/>
            <a:r>
              <a:rPr lang="en-US" dirty="0"/>
              <a:t>Other Duties of the Secretary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846432"/>
            <a:ext cx="1143000" cy="1143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5723" y="5090746"/>
            <a:ext cx="642028" cy="1395816"/>
          </a:xfrm>
          <a:prstGeom prst="rect">
            <a:avLst/>
          </a:prstGeom>
        </p:spPr>
      </p:pic>
    </p:spTree>
    <p:extLst>
      <p:ext uri="{BB962C8B-B14F-4D97-AF65-F5344CB8AC3E}">
        <p14:creationId xmlns:p14="http://schemas.microsoft.com/office/powerpoint/2010/main" val="243327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CEB6F5-72D3-4503-AC8F-47C974411505}"/>
              </a:ext>
            </a:extLst>
          </p:cNvPr>
          <p:cNvSpPr>
            <a:spLocks noGrp="1"/>
          </p:cNvSpPr>
          <p:nvPr>
            <p:ph idx="1"/>
          </p:nvPr>
        </p:nvSpPr>
        <p:spPr/>
        <p:txBody>
          <a:bodyPr/>
          <a:lstStyle/>
          <a:p>
            <a:pPr>
              <a:buFont typeface="Wingdings" panose="05000000000000000000" pitchFamily="2" charset="2"/>
              <a:buChar char="Ø"/>
            </a:pPr>
            <a:r>
              <a:rPr lang="en-US" dirty="0"/>
              <a:t>Your attitude sets the tone for your year, so make sure it is positive</a:t>
            </a:r>
          </a:p>
          <a:p>
            <a:pPr>
              <a:buFont typeface="Wingdings" panose="05000000000000000000" pitchFamily="2" charset="2"/>
              <a:buChar char="Ø"/>
            </a:pPr>
            <a:r>
              <a:rPr lang="en-US" dirty="0"/>
              <a:t>The National and Department websites have many resources to assist you in your duties</a:t>
            </a:r>
          </a:p>
          <a:p>
            <a:pPr>
              <a:buFont typeface="Wingdings" panose="05000000000000000000" pitchFamily="2" charset="2"/>
              <a:buChar char="Ø"/>
            </a:pPr>
            <a:r>
              <a:rPr lang="en-US" dirty="0"/>
              <a:t>Sign up for the VFW Auxiliary e-newsletter at </a:t>
            </a:r>
            <a:r>
              <a:rPr lang="en-US" dirty="0">
                <a:hlinkClick r:id="rId2"/>
              </a:rPr>
              <a:t>www.vfwauxiliary.org</a:t>
            </a:r>
            <a:r>
              <a:rPr lang="en-US" dirty="0"/>
              <a:t>.  It has up-to-date information on many subjects and keeps you connected to National headquarters</a:t>
            </a:r>
          </a:p>
          <a:p>
            <a:pPr>
              <a:buFont typeface="Wingdings" panose="05000000000000000000" pitchFamily="2" charset="2"/>
              <a:buChar char="Ø"/>
            </a:pPr>
            <a:r>
              <a:rPr lang="en-US" dirty="0"/>
              <a:t>Activate your MALTA account!!!</a:t>
            </a:r>
          </a:p>
          <a:p>
            <a:pPr>
              <a:buFont typeface="Wingdings" panose="05000000000000000000" pitchFamily="2" charset="2"/>
              <a:buChar char="Ø"/>
            </a:pPr>
            <a:r>
              <a:rPr lang="en-US" dirty="0"/>
              <a:t>Make sure you have a current edition of the National Bylaws and Ritual</a:t>
            </a:r>
          </a:p>
          <a:p>
            <a:pPr>
              <a:buFont typeface="Wingdings" panose="05000000000000000000" pitchFamily="2" charset="2"/>
              <a:buChar char="Ø"/>
            </a:pPr>
            <a:r>
              <a:rPr lang="en-US" dirty="0"/>
              <a:t>Work as a team with your Commander</a:t>
            </a:r>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
        <p:nvSpPr>
          <p:cNvPr id="3" name="Title 2">
            <a:extLst>
              <a:ext uri="{FF2B5EF4-FFF2-40B4-BE49-F238E27FC236}">
                <a16:creationId xmlns:a16="http://schemas.microsoft.com/office/drawing/2014/main" id="{32840381-EF2E-4D95-AAD4-A25B3696EC6F}"/>
              </a:ext>
            </a:extLst>
          </p:cNvPr>
          <p:cNvSpPr>
            <a:spLocks noGrp="1"/>
          </p:cNvSpPr>
          <p:nvPr>
            <p:ph type="title"/>
          </p:nvPr>
        </p:nvSpPr>
        <p:spPr>
          <a:xfrm>
            <a:off x="876059" y="1476022"/>
            <a:ext cx="10706341" cy="632178"/>
          </a:xfrm>
        </p:spPr>
        <p:txBody>
          <a:bodyPr>
            <a:normAutofit fontScale="90000"/>
          </a:bodyPr>
          <a:lstStyle/>
          <a:p>
            <a:r>
              <a:rPr lang="en-US" dirty="0"/>
              <a:t>Auxiliary President Best Practices</a:t>
            </a:r>
          </a:p>
        </p:txBody>
      </p:sp>
      <p:pic>
        <p:nvPicPr>
          <p:cNvPr id="2052" name="Picture 4" descr="https://wonderopolis.org/wp-content/uploads/2013/06/991-Positive-Attitude-Featured-Custom.jpg">
            <a:extLst>
              <a:ext uri="{FF2B5EF4-FFF2-40B4-BE49-F238E27FC236}">
                <a16:creationId xmlns:a16="http://schemas.microsoft.com/office/drawing/2014/main" id="{0A32B55F-BA39-4D85-B2AB-4FA311015C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5883" y="424745"/>
            <a:ext cx="2525183" cy="1683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93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Ø"/>
            </a:pPr>
            <a:r>
              <a:rPr lang="en-US" dirty="0"/>
              <a:t>Per Sections 802 and 804 of the Bylaws:</a:t>
            </a:r>
          </a:p>
          <a:p>
            <a:pPr lvl="1">
              <a:buFont typeface="Wingdings" panose="05000000000000000000" pitchFamily="2" charset="2"/>
              <a:buChar char="ü"/>
            </a:pPr>
            <a:r>
              <a:rPr lang="en-US" dirty="0"/>
              <a:t>Each Auxiliary and District shall have 3 elected Trustees</a:t>
            </a:r>
          </a:p>
          <a:p>
            <a:pPr lvl="1">
              <a:buFont typeface="Wingdings" panose="05000000000000000000" pitchFamily="2" charset="2"/>
              <a:buChar char="ü"/>
            </a:pPr>
            <a:r>
              <a:rPr lang="en-US" dirty="0"/>
              <a:t>One Trustee shall be elected for a term of three years at the time Officers are elected each year</a:t>
            </a:r>
          </a:p>
          <a:p>
            <a:pPr lvl="1">
              <a:buFont typeface="Wingdings" panose="05000000000000000000" pitchFamily="2" charset="2"/>
              <a:buChar char="ü"/>
            </a:pPr>
            <a:r>
              <a:rPr lang="en-US" dirty="0"/>
              <a:t>Each Auxiliary and District will have:</a:t>
            </a:r>
          </a:p>
          <a:p>
            <a:pPr lvl="2">
              <a:buFont typeface="Arial" panose="020B0604020202020204" pitchFamily="34" charset="0"/>
              <a:buChar char="•"/>
            </a:pPr>
            <a:r>
              <a:rPr lang="en-US" dirty="0"/>
              <a:t>A First Year Trustee (also known as Senior Trustee) who will serve as the Chairman of the Trustees</a:t>
            </a:r>
          </a:p>
          <a:p>
            <a:pPr lvl="2">
              <a:buFont typeface="Arial" panose="020B0604020202020204" pitchFamily="34" charset="0"/>
              <a:buChar char="•"/>
            </a:pPr>
            <a:r>
              <a:rPr lang="en-US" dirty="0"/>
              <a:t>A Second Year Trustee</a:t>
            </a:r>
          </a:p>
          <a:p>
            <a:pPr lvl="2">
              <a:buFont typeface="Arial" panose="020B0604020202020204" pitchFamily="34" charset="0"/>
              <a:buChar char="•"/>
            </a:pPr>
            <a:r>
              <a:rPr lang="en-US" dirty="0"/>
              <a:t>A Third Year Trustee</a:t>
            </a:r>
          </a:p>
          <a:p>
            <a:pPr lvl="1">
              <a:buFont typeface="Wingdings" panose="05000000000000000000" pitchFamily="2" charset="2"/>
              <a:buChar char="ü"/>
            </a:pPr>
            <a:endParaRPr lang="en-US" dirty="0"/>
          </a:p>
        </p:txBody>
      </p:sp>
      <p:sp>
        <p:nvSpPr>
          <p:cNvPr id="3" name="Title 2"/>
          <p:cNvSpPr>
            <a:spLocks noGrp="1"/>
          </p:cNvSpPr>
          <p:nvPr>
            <p:ph type="title"/>
          </p:nvPr>
        </p:nvSpPr>
        <p:spPr/>
        <p:txBody>
          <a:bodyPr/>
          <a:lstStyle/>
          <a:p>
            <a:pPr algn="ctr"/>
            <a:r>
              <a:rPr lang="en-US"/>
              <a:t>Trustees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0665" y="859311"/>
            <a:ext cx="1143000" cy="1143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0248" y="1024304"/>
            <a:ext cx="2486025" cy="1714500"/>
          </a:xfrm>
          <a:prstGeom prst="rect">
            <a:avLst/>
          </a:prstGeom>
        </p:spPr>
      </p:pic>
    </p:spTree>
    <p:extLst>
      <p:ext uri="{BB962C8B-B14F-4D97-AF65-F5344CB8AC3E}">
        <p14:creationId xmlns:p14="http://schemas.microsoft.com/office/powerpoint/2010/main" val="271361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Font typeface="Wingdings" panose="05000000000000000000" pitchFamily="2" charset="2"/>
              <a:buChar char="Ø"/>
            </a:pPr>
            <a:endParaRPr lang="en-US" dirty="0"/>
          </a:p>
          <a:p>
            <a:pPr>
              <a:buFont typeface="Wingdings" panose="05000000000000000000" pitchFamily="2" charset="2"/>
              <a:buChar char="Ø"/>
            </a:pPr>
            <a:r>
              <a:rPr lang="en-US" sz="3200" dirty="0"/>
              <a:t>Properly audit the books and records of the VFW Auxiliary Treasurer and Secretary</a:t>
            </a:r>
          </a:p>
          <a:p>
            <a:pPr>
              <a:buFont typeface="Wingdings" panose="05000000000000000000" pitchFamily="2" charset="2"/>
              <a:buChar char="Ø"/>
            </a:pPr>
            <a:endParaRPr lang="en-US" sz="3200" dirty="0"/>
          </a:p>
          <a:p>
            <a:pPr>
              <a:buFont typeface="Wingdings" panose="05000000000000000000" pitchFamily="2" charset="2"/>
              <a:buChar char="Ø"/>
            </a:pPr>
            <a:r>
              <a:rPr lang="en-US" sz="3200" dirty="0"/>
              <a:t>Complete the audit and forward a signed </a:t>
            </a:r>
            <a:r>
              <a:rPr lang="en-US" sz="3200" u="sng" dirty="0"/>
              <a:t>accepted</a:t>
            </a:r>
            <a:r>
              <a:rPr lang="en-US" sz="3200" dirty="0"/>
              <a:t> copy of the audit to the Department Treasurer no later than the end of the month following the expiration of each quarterly period.  If your meeting is before you do the audit you will need to get an extension.  The Department President is the only person who can grant an audit extension.</a:t>
            </a:r>
          </a:p>
        </p:txBody>
      </p:sp>
      <p:sp>
        <p:nvSpPr>
          <p:cNvPr id="3" name="Title 2"/>
          <p:cNvSpPr>
            <a:spLocks noGrp="1"/>
          </p:cNvSpPr>
          <p:nvPr>
            <p:ph type="title"/>
          </p:nvPr>
        </p:nvSpPr>
        <p:spPr/>
        <p:txBody>
          <a:bodyPr/>
          <a:lstStyle/>
          <a:p>
            <a:pPr algn="ctr"/>
            <a:r>
              <a:rPr lang="en-US" dirty="0"/>
              <a:t>Duties of Trustees (Sec 814)</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8652" y="1015061"/>
            <a:ext cx="2163748" cy="132267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0665" y="859311"/>
            <a:ext cx="1143000" cy="1143000"/>
          </a:xfrm>
          <a:prstGeom prst="rect">
            <a:avLst/>
          </a:prstGeom>
        </p:spPr>
      </p:pic>
    </p:spTree>
    <p:extLst>
      <p:ext uri="{BB962C8B-B14F-4D97-AF65-F5344CB8AC3E}">
        <p14:creationId xmlns:p14="http://schemas.microsoft.com/office/powerpoint/2010/main" val="334974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08008104"/>
              </p:ext>
            </p:extLst>
          </p:nvPr>
        </p:nvGraphicFramePr>
        <p:xfrm>
          <a:off x="2073500" y="2209799"/>
          <a:ext cx="7765959" cy="3073316"/>
        </p:xfrm>
        <a:graphic>
          <a:graphicData uri="http://schemas.openxmlformats.org/drawingml/2006/table">
            <a:tbl>
              <a:tblPr firstRow="1" bandRow="1">
                <a:tableStyleId>{5C22544A-7EE6-4342-B048-85BDC9FD1C3A}</a:tableStyleId>
              </a:tblPr>
              <a:tblGrid>
                <a:gridCol w="1815016">
                  <a:extLst>
                    <a:ext uri="{9D8B030D-6E8A-4147-A177-3AD203B41FA5}">
                      <a16:colId xmlns:a16="http://schemas.microsoft.com/office/drawing/2014/main" val="20000"/>
                    </a:ext>
                  </a:extLst>
                </a:gridCol>
                <a:gridCol w="1730699">
                  <a:extLst>
                    <a:ext uri="{9D8B030D-6E8A-4147-A177-3AD203B41FA5}">
                      <a16:colId xmlns:a16="http://schemas.microsoft.com/office/drawing/2014/main" val="20001"/>
                    </a:ext>
                  </a:extLst>
                </a:gridCol>
                <a:gridCol w="4220244">
                  <a:extLst>
                    <a:ext uri="{9D8B030D-6E8A-4147-A177-3AD203B41FA5}">
                      <a16:colId xmlns:a16="http://schemas.microsoft.com/office/drawing/2014/main" val="20002"/>
                    </a:ext>
                  </a:extLst>
                </a:gridCol>
              </a:tblGrid>
              <a:tr h="1023608">
                <a:tc>
                  <a:txBody>
                    <a:bodyPr/>
                    <a:lstStyle/>
                    <a:p>
                      <a:pPr algn="ctr"/>
                      <a:r>
                        <a:rPr lang="en-US" sz="2400" dirty="0"/>
                        <a:t>Quarter</a:t>
                      </a:r>
                    </a:p>
                  </a:txBody>
                  <a:tcPr/>
                </a:tc>
                <a:tc>
                  <a:txBody>
                    <a:bodyPr/>
                    <a:lstStyle/>
                    <a:p>
                      <a:pPr algn="ctr"/>
                      <a:r>
                        <a:rPr lang="en-US" sz="2400" dirty="0"/>
                        <a:t>Months</a:t>
                      </a:r>
                    </a:p>
                  </a:txBody>
                  <a:tcPr/>
                </a:tc>
                <a:tc>
                  <a:txBody>
                    <a:bodyPr/>
                    <a:lstStyle/>
                    <a:p>
                      <a:pPr algn="ctr"/>
                      <a:r>
                        <a:rPr lang="en-US" sz="2400" dirty="0"/>
                        <a:t>TO</a:t>
                      </a:r>
                      <a:r>
                        <a:rPr lang="en-US" sz="2400" baseline="0" dirty="0"/>
                        <a:t> DEPARTMENT TREASURER NO LATER THAN</a:t>
                      </a:r>
                      <a:endParaRPr lang="en-US" sz="2400" dirty="0"/>
                    </a:p>
                  </a:txBody>
                  <a:tcPr/>
                </a:tc>
                <a:extLst>
                  <a:ext uri="{0D108BD9-81ED-4DB2-BD59-A6C34878D82A}">
                    <a16:rowId xmlns:a16="http://schemas.microsoft.com/office/drawing/2014/main" val="10000"/>
                  </a:ext>
                </a:extLst>
              </a:tr>
              <a:tr h="469876">
                <a:tc>
                  <a:txBody>
                    <a:bodyPr/>
                    <a:lstStyle/>
                    <a:p>
                      <a:pPr algn="ctr"/>
                      <a:r>
                        <a:rPr lang="en-US" dirty="0"/>
                        <a:t>First</a:t>
                      </a:r>
                    </a:p>
                  </a:txBody>
                  <a:tcPr/>
                </a:tc>
                <a:tc>
                  <a:txBody>
                    <a:bodyPr/>
                    <a:lstStyle/>
                    <a:p>
                      <a:pPr algn="ctr"/>
                      <a:r>
                        <a:rPr lang="en-US" dirty="0"/>
                        <a:t>Jan – Mar</a:t>
                      </a:r>
                    </a:p>
                  </a:txBody>
                  <a:tcPr/>
                </a:tc>
                <a:tc>
                  <a:txBody>
                    <a:bodyPr/>
                    <a:lstStyle/>
                    <a:p>
                      <a:pPr algn="ctr"/>
                      <a:r>
                        <a:rPr lang="en-US" dirty="0"/>
                        <a:t>April 30</a:t>
                      </a:r>
                      <a:r>
                        <a:rPr lang="en-US" baseline="30000" dirty="0"/>
                        <a:t>th</a:t>
                      </a:r>
                      <a:endParaRPr lang="en-US" dirty="0"/>
                    </a:p>
                  </a:txBody>
                  <a:tcPr/>
                </a:tc>
                <a:extLst>
                  <a:ext uri="{0D108BD9-81ED-4DB2-BD59-A6C34878D82A}">
                    <a16:rowId xmlns:a16="http://schemas.microsoft.com/office/drawing/2014/main" val="10001"/>
                  </a:ext>
                </a:extLst>
              </a:tr>
              <a:tr h="469876">
                <a:tc>
                  <a:txBody>
                    <a:bodyPr/>
                    <a:lstStyle/>
                    <a:p>
                      <a:pPr algn="ctr"/>
                      <a:r>
                        <a:rPr lang="en-US" dirty="0"/>
                        <a:t>Second</a:t>
                      </a:r>
                    </a:p>
                  </a:txBody>
                  <a:tcPr/>
                </a:tc>
                <a:tc>
                  <a:txBody>
                    <a:bodyPr/>
                    <a:lstStyle/>
                    <a:p>
                      <a:pPr algn="ctr"/>
                      <a:r>
                        <a:rPr lang="en-US" dirty="0"/>
                        <a:t>Apr – Jun</a:t>
                      </a:r>
                    </a:p>
                  </a:txBody>
                  <a:tcPr/>
                </a:tc>
                <a:tc>
                  <a:txBody>
                    <a:bodyPr/>
                    <a:lstStyle/>
                    <a:p>
                      <a:pPr algn="ctr"/>
                      <a:r>
                        <a:rPr lang="en-US" dirty="0"/>
                        <a:t>July 31</a:t>
                      </a:r>
                      <a:r>
                        <a:rPr lang="en-US" baseline="30000" dirty="0"/>
                        <a:t>st</a:t>
                      </a:r>
                      <a:r>
                        <a:rPr lang="en-US" dirty="0"/>
                        <a:t> (Both outgoing and incoming Treasurers and Trustees should be present)</a:t>
                      </a:r>
                    </a:p>
                  </a:txBody>
                  <a:tcPr/>
                </a:tc>
                <a:extLst>
                  <a:ext uri="{0D108BD9-81ED-4DB2-BD59-A6C34878D82A}">
                    <a16:rowId xmlns:a16="http://schemas.microsoft.com/office/drawing/2014/main" val="10002"/>
                  </a:ext>
                </a:extLst>
              </a:tr>
              <a:tr h="469876">
                <a:tc>
                  <a:txBody>
                    <a:bodyPr/>
                    <a:lstStyle/>
                    <a:p>
                      <a:pPr algn="ctr"/>
                      <a:r>
                        <a:rPr lang="en-US" dirty="0"/>
                        <a:t>Third</a:t>
                      </a:r>
                    </a:p>
                  </a:txBody>
                  <a:tcPr/>
                </a:tc>
                <a:tc>
                  <a:txBody>
                    <a:bodyPr/>
                    <a:lstStyle/>
                    <a:p>
                      <a:pPr algn="ctr"/>
                      <a:r>
                        <a:rPr lang="en-US" dirty="0"/>
                        <a:t>Jul – Sep</a:t>
                      </a:r>
                    </a:p>
                  </a:txBody>
                  <a:tcPr/>
                </a:tc>
                <a:tc>
                  <a:txBody>
                    <a:bodyPr/>
                    <a:lstStyle/>
                    <a:p>
                      <a:pPr algn="ctr"/>
                      <a:r>
                        <a:rPr lang="en-US" dirty="0"/>
                        <a:t>October 31</a:t>
                      </a:r>
                      <a:r>
                        <a:rPr lang="en-US" baseline="30000" dirty="0"/>
                        <a:t>st</a:t>
                      </a:r>
                      <a:r>
                        <a:rPr lang="en-US" dirty="0"/>
                        <a:t> </a:t>
                      </a:r>
                    </a:p>
                  </a:txBody>
                  <a:tcPr/>
                </a:tc>
                <a:extLst>
                  <a:ext uri="{0D108BD9-81ED-4DB2-BD59-A6C34878D82A}">
                    <a16:rowId xmlns:a16="http://schemas.microsoft.com/office/drawing/2014/main" val="10003"/>
                  </a:ext>
                </a:extLst>
              </a:tr>
              <a:tr h="469876">
                <a:tc>
                  <a:txBody>
                    <a:bodyPr/>
                    <a:lstStyle/>
                    <a:p>
                      <a:pPr algn="ctr"/>
                      <a:r>
                        <a:rPr lang="en-US" dirty="0"/>
                        <a:t>Fourth</a:t>
                      </a:r>
                    </a:p>
                  </a:txBody>
                  <a:tcPr/>
                </a:tc>
                <a:tc>
                  <a:txBody>
                    <a:bodyPr/>
                    <a:lstStyle/>
                    <a:p>
                      <a:pPr algn="ctr"/>
                      <a:r>
                        <a:rPr lang="en-US" dirty="0"/>
                        <a:t>Oct – Dec</a:t>
                      </a:r>
                    </a:p>
                  </a:txBody>
                  <a:tcPr/>
                </a:tc>
                <a:tc>
                  <a:txBody>
                    <a:bodyPr/>
                    <a:lstStyle/>
                    <a:p>
                      <a:pPr algn="ctr"/>
                      <a:r>
                        <a:rPr lang="en-US" dirty="0"/>
                        <a:t>January 31</a:t>
                      </a:r>
                      <a:r>
                        <a:rPr lang="en-US" baseline="30000" dirty="0"/>
                        <a:t>st</a:t>
                      </a:r>
                      <a:r>
                        <a:rPr lang="en-US" dirty="0"/>
                        <a:t> </a:t>
                      </a:r>
                    </a:p>
                  </a:txBody>
                  <a:tcPr/>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p:txBody>
          <a:bodyPr/>
          <a:lstStyle/>
          <a:p>
            <a:pPr algn="ctr"/>
            <a:r>
              <a:rPr lang="en-US" dirty="0"/>
              <a:t>Duties of Trustees (Sec 814)</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0665" y="859311"/>
            <a:ext cx="1143000" cy="1143000"/>
          </a:xfrm>
          <a:prstGeom prst="rect">
            <a:avLst/>
          </a:prstGeom>
        </p:spPr>
      </p:pic>
      <p:sp>
        <p:nvSpPr>
          <p:cNvPr id="6" name="TextBox 5">
            <a:extLst>
              <a:ext uri="{FF2B5EF4-FFF2-40B4-BE49-F238E27FC236}">
                <a16:creationId xmlns:a16="http://schemas.microsoft.com/office/drawing/2014/main" id="{AB90A291-6481-4813-B6F0-903189006061}"/>
              </a:ext>
            </a:extLst>
          </p:cNvPr>
          <p:cNvSpPr txBox="1"/>
          <p:nvPr/>
        </p:nvSpPr>
        <p:spPr>
          <a:xfrm>
            <a:off x="2073500" y="5539666"/>
            <a:ext cx="7765959" cy="369332"/>
          </a:xfrm>
          <a:prstGeom prst="rect">
            <a:avLst/>
          </a:prstGeom>
          <a:noFill/>
        </p:spPr>
        <p:txBody>
          <a:bodyPr wrap="square" rtlCol="0">
            <a:spAutoFit/>
          </a:bodyPr>
          <a:lstStyle/>
          <a:p>
            <a:r>
              <a:rPr lang="en-US" dirty="0"/>
              <a:t>These dates may be changing at the 2019 National Convention; stay tuned.</a:t>
            </a:r>
          </a:p>
        </p:txBody>
      </p:sp>
    </p:spTree>
    <p:extLst>
      <p:ext uri="{BB962C8B-B14F-4D97-AF65-F5344CB8AC3E}">
        <p14:creationId xmlns:p14="http://schemas.microsoft.com/office/powerpoint/2010/main" val="179048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918952"/>
            <a:ext cx="10972800" cy="4655584"/>
          </a:xfrm>
        </p:spPr>
        <p:txBody>
          <a:bodyPr>
            <a:normAutofit fontScale="92500"/>
          </a:bodyPr>
          <a:lstStyle/>
          <a:p>
            <a:pPr>
              <a:buFont typeface="Wingdings" panose="05000000000000000000" pitchFamily="2" charset="2"/>
              <a:buChar char="Ø"/>
            </a:pPr>
            <a:r>
              <a:rPr lang="en-US" dirty="0"/>
              <a:t>Sign and date all pages attached to the record books at the audit</a:t>
            </a:r>
          </a:p>
          <a:p>
            <a:pPr>
              <a:buFont typeface="Wingdings" panose="05000000000000000000" pitchFamily="2" charset="2"/>
              <a:buChar char="Ø"/>
            </a:pPr>
            <a:r>
              <a:rPr lang="en-US" dirty="0"/>
              <a:t>Submit and read the written audit report at the Auxiliary meeting </a:t>
            </a:r>
          </a:p>
          <a:p>
            <a:pPr>
              <a:buFont typeface="Wingdings" panose="05000000000000000000" pitchFamily="2" charset="2"/>
              <a:buChar char="Ø"/>
            </a:pPr>
            <a:r>
              <a:rPr lang="en-US" dirty="0"/>
              <a:t>Verify all expenditures of the VFW Auxiliary and certify by their signatures to the correctness of each bill before payment may be made</a:t>
            </a:r>
          </a:p>
          <a:p>
            <a:pPr>
              <a:buFont typeface="Wingdings" panose="05000000000000000000" pitchFamily="2" charset="2"/>
              <a:buChar char="Ø"/>
            </a:pPr>
            <a:r>
              <a:rPr lang="en-US" dirty="0"/>
              <a:t>Audit the records and accounts of all committees, Officers and members having to do with the receipt and expenditure of the VFW Auxiliary funds</a:t>
            </a:r>
          </a:p>
          <a:p>
            <a:pPr>
              <a:buFont typeface="Wingdings" panose="05000000000000000000" pitchFamily="2" charset="2"/>
              <a:buChar char="Ø"/>
            </a:pPr>
            <a:r>
              <a:rPr lang="en-US" dirty="0"/>
              <a:t>Perform other duties incident to the office as the VFW Auxiliary may direct or the law require</a:t>
            </a:r>
          </a:p>
          <a:p>
            <a:pPr lvl="1">
              <a:buFont typeface="Wingdings" panose="05000000000000000000" pitchFamily="2" charset="2"/>
              <a:buChar char="ü"/>
            </a:pPr>
            <a:r>
              <a:rPr lang="en-US" dirty="0"/>
              <a:t>990-N ePostcard filing, 8822-B filing, other tax forms</a:t>
            </a:r>
          </a:p>
          <a:p>
            <a:pPr lvl="1">
              <a:buFont typeface="Wingdings" panose="05000000000000000000" pitchFamily="2" charset="2"/>
              <a:buChar char="ü"/>
            </a:pPr>
            <a:r>
              <a:rPr lang="en-US" dirty="0"/>
              <a:t>See that the offices of President and Treasurer are </a:t>
            </a:r>
            <a:r>
              <a:rPr lang="en-US" u="sng" dirty="0"/>
              <a:t>bonded</a:t>
            </a:r>
            <a:r>
              <a:rPr lang="en-US" dirty="0"/>
              <a:t> with an indemnity company authorized by National Headquarters or the Department</a:t>
            </a:r>
          </a:p>
          <a:p>
            <a:pPr marL="411480" lvl="1" indent="0">
              <a:buNone/>
            </a:pPr>
            <a:endParaRPr lang="en-US" dirty="0"/>
          </a:p>
        </p:txBody>
      </p:sp>
      <p:sp>
        <p:nvSpPr>
          <p:cNvPr id="3" name="Title 2"/>
          <p:cNvSpPr>
            <a:spLocks noGrp="1"/>
          </p:cNvSpPr>
          <p:nvPr>
            <p:ph type="title"/>
          </p:nvPr>
        </p:nvSpPr>
        <p:spPr>
          <a:xfrm>
            <a:off x="609600" y="1143000"/>
            <a:ext cx="10972800" cy="775952"/>
          </a:xfrm>
        </p:spPr>
        <p:txBody>
          <a:bodyPr/>
          <a:lstStyle/>
          <a:p>
            <a:pPr algn="ctr"/>
            <a:r>
              <a:rPr lang="en-US" dirty="0"/>
              <a:t>Duties of Trustees (Sec 814)</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0665" y="859311"/>
            <a:ext cx="1143000" cy="11430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027" r="19676"/>
          <a:stretch/>
        </p:blipFill>
        <p:spPr>
          <a:xfrm>
            <a:off x="9976691" y="422008"/>
            <a:ext cx="1605709" cy="1413585"/>
          </a:xfrm>
          <a:prstGeom prst="rect">
            <a:avLst/>
          </a:prstGeom>
        </p:spPr>
      </p:pic>
    </p:spTree>
    <p:extLst>
      <p:ext uri="{BB962C8B-B14F-4D97-AF65-F5344CB8AC3E}">
        <p14:creationId xmlns:p14="http://schemas.microsoft.com/office/powerpoint/2010/main" val="140362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anose="05000000000000000000" pitchFamily="2" charset="2"/>
              <a:buChar char="Ø"/>
            </a:pPr>
            <a:r>
              <a:rPr lang="en-US" dirty="0"/>
              <a:t>See that the offices of President and Treasurer are </a:t>
            </a:r>
            <a:r>
              <a:rPr lang="en-US" u="sng" dirty="0"/>
              <a:t>bonded</a:t>
            </a:r>
            <a:r>
              <a:rPr lang="en-US" dirty="0"/>
              <a:t> with an indemnity company authorized by National Headquarters or the Department</a:t>
            </a:r>
          </a:p>
        </p:txBody>
      </p:sp>
      <p:sp>
        <p:nvSpPr>
          <p:cNvPr id="3" name="Title 2"/>
          <p:cNvSpPr>
            <a:spLocks noGrp="1"/>
          </p:cNvSpPr>
          <p:nvPr>
            <p:ph type="title"/>
          </p:nvPr>
        </p:nvSpPr>
        <p:spPr>
          <a:xfrm>
            <a:off x="609600" y="1142999"/>
            <a:ext cx="10972800" cy="782515"/>
          </a:xfrm>
        </p:spPr>
        <p:txBody>
          <a:bodyPr/>
          <a:lstStyle/>
          <a:p>
            <a:pPr algn="ctr"/>
            <a:r>
              <a:rPr lang="en-US" dirty="0"/>
              <a:t>Duties of Trustees </a:t>
            </a:r>
            <a:r>
              <a:rPr lang="en-US" sz="2800" dirty="0"/>
              <a:t>(Sec 814)</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0665" y="859311"/>
            <a:ext cx="1143000" cy="1143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533" y="673595"/>
            <a:ext cx="2981929" cy="1207977"/>
          </a:xfrm>
          <a:prstGeom prst="rect">
            <a:avLst/>
          </a:prstGeom>
        </p:spPr>
      </p:pic>
    </p:spTree>
    <p:extLst>
      <p:ext uri="{BB962C8B-B14F-4D97-AF65-F5344CB8AC3E}">
        <p14:creationId xmlns:p14="http://schemas.microsoft.com/office/powerpoint/2010/main" val="127062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Ø"/>
            </a:pPr>
            <a:r>
              <a:rPr lang="en-US" dirty="0"/>
              <a:t>All audits are to be completed by the elected Trustees</a:t>
            </a:r>
          </a:p>
          <a:p>
            <a:pPr lvl="1">
              <a:buFont typeface="Wingdings" panose="05000000000000000000" pitchFamily="2" charset="2"/>
              <a:buChar char="ü"/>
            </a:pPr>
            <a:r>
              <a:rPr lang="en-US" dirty="0"/>
              <a:t>A minimum of two Trustees are to be in attendance; (1) must be an elected trustee</a:t>
            </a:r>
          </a:p>
          <a:p>
            <a:pPr lvl="1">
              <a:buFont typeface="Wingdings" panose="05000000000000000000" pitchFamily="2" charset="2"/>
              <a:buChar char="ü"/>
            </a:pPr>
            <a:r>
              <a:rPr lang="en-US" dirty="0"/>
              <a:t>The President, Secretary, and Treasurer should attend the audit</a:t>
            </a:r>
          </a:p>
          <a:p>
            <a:pPr lvl="1">
              <a:buFont typeface="Wingdings" panose="05000000000000000000" pitchFamily="2" charset="2"/>
              <a:buChar char="ü"/>
            </a:pPr>
            <a:r>
              <a:rPr lang="en-US" dirty="0"/>
              <a:t>A pro-tem can be appointed to audit the books under extenuating circumstances</a:t>
            </a:r>
          </a:p>
          <a:p>
            <a:pPr lvl="1">
              <a:buFont typeface="Wingdings" panose="05000000000000000000" pitchFamily="2" charset="2"/>
              <a:buChar char="ü"/>
            </a:pPr>
            <a:r>
              <a:rPr lang="en-US" dirty="0"/>
              <a:t>The Senior Trustee serves as Chairman and shall call the meetings for the audits</a:t>
            </a:r>
          </a:p>
          <a:p>
            <a:pPr lvl="1">
              <a:buFont typeface="Wingdings" panose="05000000000000000000" pitchFamily="2" charset="2"/>
              <a:buChar char="ü"/>
            </a:pPr>
            <a:r>
              <a:rPr lang="en-US" dirty="0"/>
              <a:t>If a Trustee resigns for any reason, the Auxiliary will elect a member to fill the un-expired term of that particular Trustee</a:t>
            </a:r>
          </a:p>
        </p:txBody>
      </p:sp>
      <p:sp>
        <p:nvSpPr>
          <p:cNvPr id="3" name="Title 2"/>
          <p:cNvSpPr>
            <a:spLocks noGrp="1"/>
          </p:cNvSpPr>
          <p:nvPr>
            <p:ph type="title"/>
          </p:nvPr>
        </p:nvSpPr>
        <p:spPr/>
        <p:txBody>
          <a:bodyPr/>
          <a:lstStyle/>
          <a:p>
            <a:pPr algn="ctr"/>
            <a:r>
              <a:rPr lang="en-US" dirty="0"/>
              <a:t>Duties of Trustees (Sec 814)</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0665" y="859311"/>
            <a:ext cx="1143000" cy="1143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3928" y="259236"/>
            <a:ext cx="3124200" cy="2343150"/>
          </a:xfrm>
          <a:prstGeom prst="rect">
            <a:avLst/>
          </a:prstGeom>
        </p:spPr>
      </p:pic>
    </p:spTree>
    <p:extLst>
      <p:ext uri="{BB962C8B-B14F-4D97-AF65-F5344CB8AC3E}">
        <p14:creationId xmlns:p14="http://schemas.microsoft.com/office/powerpoint/2010/main" val="186490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Ø"/>
            </a:pPr>
            <a:r>
              <a:rPr lang="en-US" sz="3200" dirty="0"/>
              <a:t>Negligence on the part of the Trustees in carrying out the mandates of Bylaws Section 814, or in attending the audits, shall make them individually and collectively responsible, with any others, for any discrepancy</a:t>
            </a:r>
          </a:p>
          <a:p>
            <a:pPr>
              <a:buFont typeface="Wingdings" panose="05000000000000000000" pitchFamily="2" charset="2"/>
              <a:buChar char="Ø"/>
            </a:pPr>
            <a:endParaRPr lang="en-US" sz="3200" dirty="0"/>
          </a:p>
          <a:p>
            <a:pPr>
              <a:buFont typeface="Wingdings" panose="05000000000000000000" pitchFamily="2" charset="2"/>
              <a:buChar char="Ø"/>
            </a:pPr>
            <a:r>
              <a:rPr lang="en-US" sz="3200" dirty="0"/>
              <a:t>Bylaws Section 309 states that any VFW Auxiliary in arrears for failure to bond and/or make quarterly audits will be deprived of VFW Auxiliary representation on all levels</a:t>
            </a:r>
          </a:p>
          <a:p>
            <a:pPr>
              <a:buFont typeface="Wingdings" panose="05000000000000000000" pitchFamily="2" charset="2"/>
              <a:buChar char="Ø"/>
            </a:pPr>
            <a:endParaRPr lang="en-US" dirty="0"/>
          </a:p>
        </p:txBody>
      </p:sp>
      <p:sp>
        <p:nvSpPr>
          <p:cNvPr id="3" name="Title 2"/>
          <p:cNvSpPr>
            <a:spLocks noGrp="1"/>
          </p:cNvSpPr>
          <p:nvPr>
            <p:ph type="title"/>
          </p:nvPr>
        </p:nvSpPr>
        <p:spPr/>
        <p:txBody>
          <a:bodyPr/>
          <a:lstStyle/>
          <a:p>
            <a:pPr algn="ctr"/>
            <a:r>
              <a:rPr lang="en-US" dirty="0"/>
              <a:t>Duties of Trustees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0665" y="859311"/>
            <a:ext cx="1143000" cy="1143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8096" y="492532"/>
            <a:ext cx="1075331" cy="1756892"/>
          </a:xfrm>
          <a:prstGeom prst="rect">
            <a:avLst/>
          </a:prstGeom>
        </p:spPr>
      </p:pic>
    </p:spTree>
    <p:extLst>
      <p:ext uri="{BB962C8B-B14F-4D97-AF65-F5344CB8AC3E}">
        <p14:creationId xmlns:p14="http://schemas.microsoft.com/office/powerpoint/2010/main" val="199614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87132"/>
            <a:ext cx="10972800" cy="4887404"/>
          </a:xfrm>
        </p:spPr>
        <p:txBody>
          <a:bodyPr/>
          <a:lstStyle/>
          <a:p>
            <a:pPr>
              <a:buFont typeface="Wingdings" panose="05000000000000000000" pitchFamily="2" charset="2"/>
              <a:buChar char="v"/>
            </a:pPr>
            <a:r>
              <a:rPr lang="en-US" dirty="0"/>
              <a:t>These items shall be available to the Trustees:</a:t>
            </a:r>
          </a:p>
          <a:p>
            <a:pPr lvl="1">
              <a:buFont typeface="Wingdings" panose="05000000000000000000" pitchFamily="2" charset="2"/>
              <a:buChar char="§"/>
            </a:pPr>
            <a:r>
              <a:rPr lang="en-US" dirty="0"/>
              <a:t>Permanent record books of the Treasurer and Secretary</a:t>
            </a:r>
          </a:p>
          <a:p>
            <a:pPr lvl="1">
              <a:buFont typeface="Wingdings" panose="05000000000000000000" pitchFamily="2" charset="2"/>
              <a:buChar char="§"/>
            </a:pPr>
            <a:r>
              <a:rPr lang="en-US" dirty="0"/>
              <a:t>Checkbooks</a:t>
            </a:r>
          </a:p>
          <a:p>
            <a:pPr lvl="1">
              <a:buFont typeface="Wingdings" panose="05000000000000000000" pitchFamily="2" charset="2"/>
              <a:buChar char="§"/>
            </a:pPr>
            <a:r>
              <a:rPr lang="en-US" dirty="0"/>
              <a:t>Savings books or investment information, if any</a:t>
            </a:r>
          </a:p>
          <a:p>
            <a:pPr lvl="1">
              <a:buFont typeface="Wingdings" panose="05000000000000000000" pitchFamily="2" charset="2"/>
              <a:buChar char="§"/>
            </a:pPr>
            <a:r>
              <a:rPr lang="en-US" dirty="0"/>
              <a:t>Bank statements</a:t>
            </a:r>
          </a:p>
          <a:p>
            <a:pPr lvl="1">
              <a:buFont typeface="Wingdings" panose="05000000000000000000" pitchFamily="2" charset="2"/>
              <a:buChar char="§"/>
            </a:pPr>
            <a:r>
              <a:rPr lang="en-US" dirty="0"/>
              <a:t>Receipt book</a:t>
            </a:r>
          </a:p>
          <a:p>
            <a:pPr lvl="1">
              <a:buFont typeface="Wingdings" panose="05000000000000000000" pitchFamily="2" charset="2"/>
              <a:buChar char="§"/>
            </a:pPr>
            <a:r>
              <a:rPr lang="en-US" dirty="0"/>
              <a:t>Membership records and reports</a:t>
            </a:r>
          </a:p>
          <a:p>
            <a:pPr lvl="1">
              <a:buFont typeface="Wingdings" panose="05000000000000000000" pitchFamily="2" charset="2"/>
              <a:buChar char="§"/>
            </a:pPr>
            <a:r>
              <a:rPr lang="en-US" dirty="0"/>
              <a:t>Minutes of each meeting</a:t>
            </a:r>
          </a:p>
          <a:p>
            <a:pPr lvl="1">
              <a:buFont typeface="Wingdings" panose="05000000000000000000" pitchFamily="2" charset="2"/>
              <a:buChar char="§"/>
            </a:pPr>
            <a:r>
              <a:rPr lang="en-US" dirty="0"/>
              <a:t>Copy of the most recent audit</a:t>
            </a:r>
          </a:p>
          <a:p>
            <a:pPr lvl="1">
              <a:buFont typeface="Wingdings" panose="05000000000000000000" pitchFamily="2" charset="2"/>
              <a:buChar char="§"/>
            </a:pPr>
            <a:r>
              <a:rPr lang="en-US" dirty="0"/>
              <a:t>Copy of the Standing Rules</a:t>
            </a:r>
          </a:p>
          <a:p>
            <a:pPr lvl="1">
              <a:buFont typeface="Wingdings" panose="05000000000000000000" pitchFamily="2" charset="2"/>
              <a:buChar char="§"/>
            </a:pPr>
            <a:r>
              <a:rPr lang="en-US" dirty="0"/>
              <a:t>Blank Audit Forms</a:t>
            </a:r>
          </a:p>
          <a:p>
            <a:pPr lvl="1">
              <a:buFont typeface="Wingdings" panose="05000000000000000000" pitchFamily="2" charset="2"/>
              <a:buChar char="§"/>
            </a:pPr>
            <a:endParaRPr lang="en-US" dirty="0"/>
          </a:p>
        </p:txBody>
      </p:sp>
      <p:sp>
        <p:nvSpPr>
          <p:cNvPr id="3" name="Title 2"/>
          <p:cNvSpPr>
            <a:spLocks noGrp="1"/>
          </p:cNvSpPr>
          <p:nvPr>
            <p:ph type="title"/>
          </p:nvPr>
        </p:nvSpPr>
        <p:spPr>
          <a:xfrm>
            <a:off x="609600" y="949817"/>
            <a:ext cx="10972800" cy="737315"/>
          </a:xfrm>
        </p:spPr>
        <p:txBody>
          <a:bodyPr/>
          <a:lstStyle/>
          <a:p>
            <a:pPr algn="ctr"/>
            <a:r>
              <a:rPr lang="en-US" dirty="0"/>
              <a:t>Audit Preparation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541" y="544132"/>
            <a:ext cx="1143000" cy="1143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3795" y="3447890"/>
            <a:ext cx="3664162" cy="2746847"/>
          </a:xfrm>
          <a:prstGeom prst="rect">
            <a:avLst/>
          </a:prstGeom>
        </p:spPr>
      </p:pic>
    </p:spTree>
    <p:extLst>
      <p:ext uri="{BB962C8B-B14F-4D97-AF65-F5344CB8AC3E}">
        <p14:creationId xmlns:p14="http://schemas.microsoft.com/office/powerpoint/2010/main" val="95884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828800"/>
            <a:ext cx="10972800" cy="4745736"/>
          </a:xfrm>
        </p:spPr>
        <p:txBody>
          <a:bodyPr>
            <a:normAutofit lnSpcReduction="10000"/>
          </a:bodyPr>
          <a:lstStyle/>
          <a:p>
            <a:pPr>
              <a:buFont typeface="Wingdings" panose="05000000000000000000" pitchFamily="2" charset="2"/>
              <a:buChar char="v"/>
            </a:pPr>
            <a:r>
              <a:rPr lang="en-US" dirty="0"/>
              <a:t>Review and check Treasurer’s book against the checkbook to ensure all receipts and expenditures are listed</a:t>
            </a:r>
          </a:p>
          <a:p>
            <a:pPr lvl="1">
              <a:buFont typeface="Wingdings" panose="05000000000000000000" pitchFamily="2" charset="2"/>
              <a:buChar char="§"/>
            </a:pPr>
            <a:r>
              <a:rPr lang="en-US" dirty="0"/>
              <a:t>Cash receipt book transactions listed in Treasurer’s book</a:t>
            </a:r>
          </a:p>
          <a:p>
            <a:pPr lvl="1">
              <a:buFont typeface="Wingdings" panose="05000000000000000000" pitchFamily="2" charset="2"/>
              <a:buChar char="§"/>
            </a:pPr>
            <a:r>
              <a:rPr lang="en-US" dirty="0"/>
              <a:t>Receipts in Treasurer’s book = deposits</a:t>
            </a:r>
          </a:p>
          <a:p>
            <a:pPr lvl="1">
              <a:buFont typeface="Wingdings" panose="05000000000000000000" pitchFamily="2" charset="2"/>
              <a:buChar char="§"/>
            </a:pPr>
            <a:r>
              <a:rPr lang="en-US" dirty="0"/>
              <a:t>Expenditures in Treasurer’s book = checks written</a:t>
            </a:r>
          </a:p>
          <a:p>
            <a:pPr>
              <a:buFont typeface="Wingdings" panose="05000000000000000000" pitchFamily="2" charset="2"/>
              <a:buChar char="v"/>
            </a:pPr>
            <a:r>
              <a:rPr lang="en-US" dirty="0"/>
              <a:t>Reconcile Bank Statements</a:t>
            </a:r>
          </a:p>
          <a:p>
            <a:pPr lvl="1">
              <a:buFont typeface="Wingdings" panose="05000000000000000000" pitchFamily="2" charset="2"/>
              <a:buChar char="§"/>
            </a:pPr>
            <a:r>
              <a:rPr lang="en-US" dirty="0"/>
              <a:t>Review canceled checks and compare to checkbook and Treasurer’s book</a:t>
            </a:r>
          </a:p>
          <a:p>
            <a:pPr lvl="1">
              <a:buFont typeface="Wingdings" panose="05000000000000000000" pitchFamily="2" charset="2"/>
              <a:buChar char="§"/>
            </a:pPr>
            <a:r>
              <a:rPr lang="en-US" dirty="0"/>
              <a:t>List outstanding checks by check number and amount</a:t>
            </a:r>
          </a:p>
          <a:p>
            <a:pPr lvl="1">
              <a:buFont typeface="Wingdings" panose="05000000000000000000" pitchFamily="2" charset="2"/>
              <a:buChar char="§"/>
            </a:pPr>
            <a:r>
              <a:rPr lang="en-US" dirty="0"/>
              <a:t>List outstanding deposits by date and amount</a:t>
            </a:r>
          </a:p>
          <a:p>
            <a:pPr lvl="1">
              <a:buFont typeface="Wingdings" panose="05000000000000000000" pitchFamily="2" charset="2"/>
              <a:buChar char="§"/>
            </a:pPr>
            <a:r>
              <a:rPr lang="en-US" dirty="0"/>
              <a:t>Balance of bank statement + outstanding deposits – outstanding checks = balance of checkbook </a:t>
            </a:r>
          </a:p>
          <a:p>
            <a:pPr lvl="1">
              <a:buFont typeface="Wingdings" panose="05000000000000000000" pitchFamily="2" charset="2"/>
              <a:buChar char="§"/>
            </a:pPr>
            <a:endParaRPr lang="en-US" dirty="0"/>
          </a:p>
          <a:p>
            <a:pPr marL="411480" lvl="1" indent="0">
              <a:buNone/>
            </a:pPr>
            <a:endParaRPr lang="en-US" dirty="0"/>
          </a:p>
        </p:txBody>
      </p:sp>
      <p:sp>
        <p:nvSpPr>
          <p:cNvPr id="3" name="Title 2"/>
          <p:cNvSpPr>
            <a:spLocks noGrp="1"/>
          </p:cNvSpPr>
          <p:nvPr>
            <p:ph type="title"/>
          </p:nvPr>
        </p:nvSpPr>
        <p:spPr>
          <a:xfrm>
            <a:off x="609600" y="1143000"/>
            <a:ext cx="10972800" cy="685800"/>
          </a:xfrm>
        </p:spPr>
        <p:txBody>
          <a:bodyPr>
            <a:normAutofit fontScale="90000"/>
          </a:bodyPr>
          <a:lstStyle/>
          <a:p>
            <a:pPr algn="ctr"/>
            <a:r>
              <a:rPr lang="en-US" dirty="0"/>
              <a:t>Performing an Audit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9150" y="629455"/>
            <a:ext cx="1143000" cy="1143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3028" y="2514600"/>
            <a:ext cx="2286000" cy="1219200"/>
          </a:xfrm>
          <a:prstGeom prst="rect">
            <a:avLst/>
          </a:prstGeom>
        </p:spPr>
      </p:pic>
    </p:spTree>
    <p:extLst>
      <p:ext uri="{BB962C8B-B14F-4D97-AF65-F5344CB8AC3E}">
        <p14:creationId xmlns:p14="http://schemas.microsoft.com/office/powerpoint/2010/main" val="3640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v"/>
            </a:pPr>
            <a:r>
              <a:rPr lang="en-US" dirty="0"/>
              <a:t>Review and check Secretary’s minutes to ensure that all expenditures other than membership transmittals were either authorized by a motion or are in the VFW Auxiliary’s standing rules</a:t>
            </a:r>
          </a:p>
          <a:p>
            <a:pPr>
              <a:buFont typeface="Wingdings" panose="05000000000000000000" pitchFamily="2" charset="2"/>
              <a:buChar char="v"/>
            </a:pPr>
            <a:r>
              <a:rPr lang="en-US" dirty="0"/>
              <a:t>Compare Auxiliary dues against National’s reports</a:t>
            </a:r>
          </a:p>
          <a:p>
            <a:pPr lvl="1">
              <a:buFont typeface="Wingdings" panose="05000000000000000000" pitchFamily="2" charset="2"/>
              <a:buChar char="§"/>
            </a:pPr>
            <a:r>
              <a:rPr lang="en-US" dirty="0"/>
              <a:t>In MALTA the Auxiliary Officers can run reports for membership</a:t>
            </a:r>
          </a:p>
          <a:p>
            <a:pPr lvl="1">
              <a:buFont typeface="Wingdings" panose="05000000000000000000" pitchFamily="2" charset="2"/>
              <a:buChar char="§"/>
            </a:pPr>
            <a:r>
              <a:rPr lang="en-US" dirty="0"/>
              <a:t>Ensure that every member that pays dues shows as paid in National’s reports</a:t>
            </a:r>
          </a:p>
        </p:txBody>
      </p:sp>
      <p:sp>
        <p:nvSpPr>
          <p:cNvPr id="3" name="Title 2"/>
          <p:cNvSpPr>
            <a:spLocks noGrp="1"/>
          </p:cNvSpPr>
          <p:nvPr>
            <p:ph type="title"/>
          </p:nvPr>
        </p:nvSpPr>
        <p:spPr/>
        <p:txBody>
          <a:bodyPr/>
          <a:lstStyle/>
          <a:p>
            <a:pPr algn="ctr"/>
            <a:r>
              <a:rPr lang="en-US" dirty="0"/>
              <a:t>Performing an Audit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756" y="936938"/>
            <a:ext cx="1143000" cy="1143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4024" y="936938"/>
            <a:ext cx="1524001" cy="1143000"/>
          </a:xfrm>
          <a:prstGeom prst="rect">
            <a:avLst/>
          </a:prstGeom>
        </p:spPr>
      </p:pic>
    </p:spTree>
    <p:extLst>
      <p:ext uri="{BB962C8B-B14F-4D97-AF65-F5344CB8AC3E}">
        <p14:creationId xmlns:p14="http://schemas.microsoft.com/office/powerpoint/2010/main" val="162362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09CD0D-4B78-4E7B-8190-07EA018C65F4}"/>
              </a:ext>
            </a:extLst>
          </p:cNvPr>
          <p:cNvSpPr>
            <a:spLocks noGrp="1"/>
          </p:cNvSpPr>
          <p:nvPr>
            <p:ph idx="1"/>
          </p:nvPr>
        </p:nvSpPr>
        <p:spPr/>
        <p:txBody>
          <a:bodyPr>
            <a:normAutofit/>
          </a:bodyPr>
          <a:lstStyle/>
          <a:p>
            <a:pPr>
              <a:buFont typeface="Wingdings" panose="05000000000000000000" pitchFamily="2" charset="2"/>
              <a:buChar char="Ø"/>
            </a:pPr>
            <a:r>
              <a:rPr lang="en-US" dirty="0"/>
              <a:t>Preside and maintain order at all meetings</a:t>
            </a:r>
          </a:p>
          <a:p>
            <a:pPr>
              <a:buFont typeface="Wingdings" panose="05000000000000000000" pitchFamily="2" charset="2"/>
              <a:buChar char="Ø"/>
            </a:pPr>
            <a:r>
              <a:rPr lang="en-US" dirty="0"/>
              <a:t>See that there is no disruption during the meeting and if so, have the member causing the disruption removed</a:t>
            </a:r>
          </a:p>
          <a:p>
            <a:pPr>
              <a:buFont typeface="Wingdings" panose="05000000000000000000" pitchFamily="2" charset="2"/>
              <a:buChar char="Ø"/>
            </a:pPr>
            <a:r>
              <a:rPr lang="en-US" dirty="0"/>
              <a:t>Appoint all officers and committees not otherwise provided for</a:t>
            </a:r>
          </a:p>
          <a:p>
            <a:pPr>
              <a:buFont typeface="Wingdings" panose="05000000000000000000" pitchFamily="2" charset="2"/>
              <a:buChar char="Ø"/>
            </a:pPr>
            <a:r>
              <a:rPr lang="en-US" dirty="0"/>
              <a:t>Within 30 days of taking office, submit your last quarterly audit and a membership report to your Commander (Section 810)</a:t>
            </a:r>
          </a:p>
          <a:p>
            <a:pPr>
              <a:buFont typeface="Wingdings" panose="05000000000000000000" pitchFamily="2" charset="2"/>
              <a:buChar char="Ø"/>
            </a:pPr>
            <a:r>
              <a:rPr lang="en-US" dirty="0"/>
              <a:t>Register for the National Convention if attending</a:t>
            </a:r>
          </a:p>
          <a:p>
            <a:pPr>
              <a:buFont typeface="Wingdings" panose="05000000000000000000" pitchFamily="2" charset="2"/>
              <a:buChar char="Ø"/>
            </a:pPr>
            <a:r>
              <a:rPr lang="en-US" dirty="0"/>
              <a:t>Countersign all checks drawn by the Treasurer</a:t>
            </a:r>
          </a:p>
          <a:p>
            <a:pPr>
              <a:buFont typeface="Wingdings" panose="05000000000000000000" pitchFamily="2" charset="2"/>
              <a:buChar char="Ø"/>
            </a:pPr>
            <a:endParaRPr lang="en-US" dirty="0"/>
          </a:p>
        </p:txBody>
      </p:sp>
      <p:sp>
        <p:nvSpPr>
          <p:cNvPr id="3" name="Title 2">
            <a:extLst>
              <a:ext uri="{FF2B5EF4-FFF2-40B4-BE49-F238E27FC236}">
                <a16:creationId xmlns:a16="http://schemas.microsoft.com/office/drawing/2014/main" id="{A12BFFE5-6624-424B-B5A1-41E07557C153}"/>
              </a:ext>
            </a:extLst>
          </p:cNvPr>
          <p:cNvSpPr>
            <a:spLocks noGrp="1"/>
          </p:cNvSpPr>
          <p:nvPr>
            <p:ph type="title"/>
          </p:nvPr>
        </p:nvSpPr>
        <p:spPr/>
        <p:txBody>
          <a:bodyPr/>
          <a:lstStyle/>
          <a:p>
            <a:r>
              <a:rPr lang="en-US" dirty="0"/>
              <a:t>Auxiliary President Duties (Section 810 and 810A)</a:t>
            </a:r>
          </a:p>
        </p:txBody>
      </p:sp>
      <p:pic>
        <p:nvPicPr>
          <p:cNvPr id="4" name="Picture 2" descr="http://enerdynamics.files.wordpress.com/2012/01/gavel.jpg">
            <a:extLst>
              <a:ext uri="{FF2B5EF4-FFF2-40B4-BE49-F238E27FC236}">
                <a16:creationId xmlns:a16="http://schemas.microsoft.com/office/drawing/2014/main" id="{996848AA-0AF1-482B-A327-492B410944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6876" y="4800475"/>
            <a:ext cx="2319866" cy="1546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45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v"/>
            </a:pPr>
            <a:r>
              <a:rPr lang="en-US" dirty="0"/>
              <a:t>Trustees are to report, not correct, any errors that they may find in the Secretary’s or Treasurer’s records</a:t>
            </a:r>
          </a:p>
          <a:p>
            <a:pPr lvl="1">
              <a:buFont typeface="Wingdings" panose="05000000000000000000" pitchFamily="2" charset="2"/>
              <a:buChar char="§"/>
            </a:pPr>
            <a:r>
              <a:rPr lang="en-US" dirty="0"/>
              <a:t>It is the duty of the Secretary or Treasurer to make the necessary corrections in their records</a:t>
            </a:r>
          </a:p>
          <a:p>
            <a:pPr lvl="1">
              <a:buFont typeface="Wingdings" panose="05000000000000000000" pitchFamily="2" charset="2"/>
              <a:buChar char="§"/>
            </a:pPr>
            <a:r>
              <a:rPr lang="en-US" dirty="0"/>
              <a:t>The Trustees shall sign and date the audit after all mistakes, if any, have been corrected</a:t>
            </a:r>
          </a:p>
        </p:txBody>
      </p:sp>
      <p:sp>
        <p:nvSpPr>
          <p:cNvPr id="3" name="Title 2"/>
          <p:cNvSpPr>
            <a:spLocks noGrp="1"/>
          </p:cNvSpPr>
          <p:nvPr>
            <p:ph type="title"/>
          </p:nvPr>
        </p:nvSpPr>
        <p:spPr/>
        <p:txBody>
          <a:bodyPr/>
          <a:lstStyle/>
          <a:p>
            <a:pPr algn="ctr"/>
            <a:r>
              <a:rPr lang="en-US" dirty="0"/>
              <a:t>Performing an Audit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756" y="936938"/>
            <a:ext cx="1143000" cy="1143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7376" y="4411980"/>
            <a:ext cx="3676650" cy="1362075"/>
          </a:xfrm>
          <a:prstGeom prst="rect">
            <a:avLst/>
          </a:prstGeom>
        </p:spPr>
      </p:pic>
    </p:spTree>
    <p:extLst>
      <p:ext uri="{BB962C8B-B14F-4D97-AF65-F5344CB8AC3E}">
        <p14:creationId xmlns:p14="http://schemas.microsoft.com/office/powerpoint/2010/main" val="236993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931831"/>
            <a:ext cx="10972800" cy="4642705"/>
          </a:xfrm>
        </p:spPr>
        <p:txBody>
          <a:bodyPr>
            <a:normAutofit lnSpcReduction="10000"/>
          </a:bodyPr>
          <a:lstStyle/>
          <a:p>
            <a:pPr>
              <a:buFont typeface="Wingdings" panose="05000000000000000000" pitchFamily="2" charset="2"/>
              <a:buChar char="v"/>
            </a:pPr>
            <a:r>
              <a:rPr lang="en-US" dirty="0"/>
              <a:t>Suggested Tasks for 1-Year Trustee (Chairman)</a:t>
            </a:r>
          </a:p>
          <a:p>
            <a:pPr lvl="1">
              <a:buFont typeface="Wingdings" panose="05000000000000000000" pitchFamily="2" charset="2"/>
              <a:buChar char="§"/>
            </a:pPr>
            <a:r>
              <a:rPr lang="en-US" dirty="0"/>
              <a:t>Review the checkbook against canceled checks and deposits</a:t>
            </a:r>
          </a:p>
          <a:p>
            <a:pPr lvl="1">
              <a:buFont typeface="Wingdings" panose="05000000000000000000" pitchFamily="2" charset="2"/>
              <a:buChar char="§"/>
            </a:pPr>
            <a:r>
              <a:rPr lang="en-US" dirty="0"/>
              <a:t>List outstanding checks by check number and amount; list outstanding deposits by date and amount on audit report form</a:t>
            </a:r>
          </a:p>
          <a:p>
            <a:pPr lvl="1">
              <a:buFont typeface="Wingdings" panose="05000000000000000000" pitchFamily="2" charset="2"/>
              <a:buChar char="§"/>
            </a:pPr>
            <a:r>
              <a:rPr lang="en-US" dirty="0"/>
              <a:t>Reconcile bank statement with the checkbook</a:t>
            </a:r>
          </a:p>
          <a:p>
            <a:pPr lvl="1">
              <a:buFont typeface="Wingdings" panose="05000000000000000000" pitchFamily="2" charset="2"/>
              <a:buChar char="§"/>
            </a:pPr>
            <a:r>
              <a:rPr lang="en-US" dirty="0"/>
              <a:t>Reconcile all dues against national membership reports</a:t>
            </a:r>
          </a:p>
          <a:p>
            <a:pPr lvl="1">
              <a:buFont typeface="Wingdings" panose="05000000000000000000" pitchFamily="2" charset="2"/>
              <a:buChar char="§"/>
            </a:pPr>
            <a:r>
              <a:rPr lang="en-US" dirty="0"/>
              <a:t>Read totals from previous audit as beginning balances of current audit</a:t>
            </a:r>
          </a:p>
          <a:p>
            <a:pPr lvl="1">
              <a:buFont typeface="Wingdings" panose="05000000000000000000" pitchFamily="2" charset="2"/>
              <a:buChar char="§"/>
            </a:pPr>
            <a:r>
              <a:rPr lang="en-US" dirty="0"/>
              <a:t>Sign and date reverse side of last checkbook stub, last receipt stub, and last bank statement. Sign and date Secretary’s book and Treasurer’s book</a:t>
            </a:r>
          </a:p>
          <a:p>
            <a:pPr lvl="1">
              <a:buFont typeface="Wingdings" panose="05000000000000000000" pitchFamily="2" charset="2"/>
              <a:buChar char="§"/>
            </a:pPr>
            <a:r>
              <a:rPr lang="en-US" dirty="0"/>
              <a:t>Review, date, and sign the completed audit form</a:t>
            </a:r>
          </a:p>
          <a:p>
            <a:pPr lvl="1">
              <a:buFont typeface="Wingdings" panose="05000000000000000000" pitchFamily="2" charset="2"/>
              <a:buChar char="§"/>
            </a:pPr>
            <a:r>
              <a:rPr lang="en-US" dirty="0"/>
              <a:t>Send a copy of the completed audit to the Department Treasurer</a:t>
            </a:r>
          </a:p>
          <a:p>
            <a:pPr marL="411480" lvl="1" indent="0">
              <a:buNone/>
            </a:pPr>
            <a:endParaRPr lang="en-US" dirty="0"/>
          </a:p>
        </p:txBody>
      </p:sp>
      <p:sp>
        <p:nvSpPr>
          <p:cNvPr id="3" name="Title 2"/>
          <p:cNvSpPr>
            <a:spLocks noGrp="1"/>
          </p:cNvSpPr>
          <p:nvPr>
            <p:ph type="title"/>
          </p:nvPr>
        </p:nvSpPr>
        <p:spPr>
          <a:xfrm>
            <a:off x="609600" y="1143000"/>
            <a:ext cx="10972800" cy="788831"/>
          </a:xfrm>
        </p:spPr>
        <p:txBody>
          <a:bodyPr/>
          <a:lstStyle/>
          <a:p>
            <a:pPr algn="ctr"/>
            <a:r>
              <a:rPr lang="en-US" dirty="0"/>
              <a:t>Performing an Audit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513" y="788831"/>
            <a:ext cx="1143000" cy="1143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6814" y="788831"/>
            <a:ext cx="1647825" cy="1571625"/>
          </a:xfrm>
          <a:prstGeom prst="rect">
            <a:avLst/>
          </a:prstGeom>
        </p:spPr>
      </p:pic>
    </p:spTree>
    <p:extLst>
      <p:ext uri="{BB962C8B-B14F-4D97-AF65-F5344CB8AC3E}">
        <p14:creationId xmlns:p14="http://schemas.microsoft.com/office/powerpoint/2010/main" val="375735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725769"/>
            <a:ext cx="10972800" cy="4848767"/>
          </a:xfrm>
        </p:spPr>
        <p:txBody>
          <a:bodyPr>
            <a:normAutofit/>
          </a:bodyPr>
          <a:lstStyle/>
          <a:p>
            <a:pPr>
              <a:buFont typeface="Wingdings" panose="05000000000000000000" pitchFamily="2" charset="2"/>
              <a:buChar char="v"/>
            </a:pPr>
            <a:r>
              <a:rPr lang="en-US" dirty="0"/>
              <a:t>Suggested Tasks for 2-Year Trustee</a:t>
            </a:r>
          </a:p>
          <a:p>
            <a:pPr lvl="1">
              <a:buFont typeface="Wingdings" panose="05000000000000000000" pitchFamily="2" charset="2"/>
              <a:buChar char="§"/>
            </a:pPr>
            <a:r>
              <a:rPr lang="en-US" dirty="0"/>
              <a:t>Review and check the bank statement to match canceled checks to match expenditures</a:t>
            </a:r>
          </a:p>
          <a:p>
            <a:pPr lvl="1">
              <a:buFont typeface="Wingdings" panose="05000000000000000000" pitchFamily="2" charset="2"/>
              <a:buChar char="§"/>
            </a:pPr>
            <a:r>
              <a:rPr lang="en-US" dirty="0"/>
              <a:t>Review and check the deposits and compare with receipts</a:t>
            </a:r>
          </a:p>
          <a:p>
            <a:pPr lvl="1">
              <a:buFont typeface="Wingdings" panose="05000000000000000000" pitchFamily="2" charset="2"/>
              <a:buChar char="§"/>
            </a:pPr>
            <a:r>
              <a:rPr lang="en-US" dirty="0"/>
              <a:t>Total all receipts; total all disbursements and calculate new cash balance</a:t>
            </a:r>
          </a:p>
          <a:p>
            <a:pPr lvl="1">
              <a:buFont typeface="Wingdings" panose="05000000000000000000" pitchFamily="2" charset="2"/>
              <a:buChar char="§"/>
            </a:pPr>
            <a:r>
              <a:rPr lang="en-US" dirty="0"/>
              <a:t>Read totals to 1-Year Trustee for incorporation into audit form</a:t>
            </a:r>
          </a:p>
          <a:p>
            <a:pPr lvl="1">
              <a:buFont typeface="Wingdings" panose="05000000000000000000" pitchFamily="2" charset="2"/>
              <a:buChar char="§"/>
            </a:pPr>
            <a:r>
              <a:rPr lang="en-US" dirty="0"/>
              <a:t>Ensure that all appropriate tax forms have been filed (990-N ePostcard, Form 8822-B, bingo licensing, etc.)</a:t>
            </a:r>
          </a:p>
          <a:p>
            <a:pPr lvl="1">
              <a:buFont typeface="Wingdings" panose="05000000000000000000" pitchFamily="2" charset="2"/>
              <a:buChar char="§"/>
            </a:pPr>
            <a:r>
              <a:rPr lang="en-US" dirty="0"/>
              <a:t>Sign and date reverse side of last checkbook stub, last receipt stub, and last bank statement. Sign and date Secretary’s book and Treasurer’s book.</a:t>
            </a:r>
          </a:p>
          <a:p>
            <a:pPr lvl="1">
              <a:buFont typeface="Wingdings" panose="05000000000000000000" pitchFamily="2" charset="2"/>
              <a:buChar char="§"/>
            </a:pPr>
            <a:r>
              <a:rPr lang="en-US" dirty="0"/>
              <a:t>Review, date, and sign the completed audit form </a:t>
            </a:r>
          </a:p>
        </p:txBody>
      </p:sp>
      <p:sp>
        <p:nvSpPr>
          <p:cNvPr id="3" name="Title 2"/>
          <p:cNvSpPr>
            <a:spLocks noGrp="1"/>
          </p:cNvSpPr>
          <p:nvPr>
            <p:ph type="title"/>
          </p:nvPr>
        </p:nvSpPr>
        <p:spPr>
          <a:xfrm>
            <a:off x="609600" y="1027090"/>
            <a:ext cx="10972800" cy="698679"/>
          </a:xfrm>
        </p:spPr>
        <p:txBody>
          <a:bodyPr>
            <a:normAutofit fontScale="90000"/>
          </a:bodyPr>
          <a:lstStyle/>
          <a:p>
            <a:pPr algn="ctr"/>
            <a:r>
              <a:rPr lang="en-US" dirty="0"/>
              <a:t>Performing an Audit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119" y="595648"/>
            <a:ext cx="1143000" cy="11430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6047" r="15897" b="33887"/>
          <a:stretch/>
        </p:blipFill>
        <p:spPr>
          <a:xfrm>
            <a:off x="9465972" y="739563"/>
            <a:ext cx="1558343" cy="1513838"/>
          </a:xfrm>
          <a:prstGeom prst="rect">
            <a:avLst/>
          </a:prstGeom>
        </p:spPr>
      </p:pic>
    </p:spTree>
    <p:extLst>
      <p:ext uri="{BB962C8B-B14F-4D97-AF65-F5344CB8AC3E}">
        <p14:creationId xmlns:p14="http://schemas.microsoft.com/office/powerpoint/2010/main" val="150977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v"/>
            </a:pPr>
            <a:r>
              <a:rPr lang="en-US" dirty="0"/>
              <a:t>Suggested Tasks for 3-Year Trustee</a:t>
            </a:r>
          </a:p>
          <a:p>
            <a:pPr lvl="1">
              <a:buFont typeface="Wingdings" panose="05000000000000000000" pitchFamily="2" charset="2"/>
              <a:buChar char="§"/>
            </a:pPr>
            <a:r>
              <a:rPr lang="en-US" dirty="0"/>
              <a:t>Read from Treasurer’s book receipts and expenditures</a:t>
            </a:r>
          </a:p>
          <a:p>
            <a:pPr lvl="1">
              <a:buFont typeface="Wingdings" panose="05000000000000000000" pitchFamily="2" charset="2"/>
              <a:buChar char="§"/>
            </a:pPr>
            <a:r>
              <a:rPr lang="en-US" dirty="0"/>
              <a:t>Review Secretary’s minutes for authorization of expenditures, other than membership transmittals and expenditures authorized by standing rules</a:t>
            </a:r>
          </a:p>
          <a:p>
            <a:pPr lvl="1">
              <a:buFont typeface="Wingdings" panose="05000000000000000000" pitchFamily="2" charset="2"/>
              <a:buChar char="§"/>
            </a:pPr>
            <a:r>
              <a:rPr lang="en-US" dirty="0"/>
              <a:t>Prepare the audit report form on basis of information from other Trustees</a:t>
            </a:r>
          </a:p>
          <a:p>
            <a:pPr lvl="1">
              <a:buFont typeface="Wingdings" panose="05000000000000000000" pitchFamily="2" charset="2"/>
              <a:buChar char="§"/>
            </a:pPr>
            <a:r>
              <a:rPr lang="en-US" dirty="0"/>
              <a:t>Sign and date reverse side of last checkbook stub, last receipt stub, and last bank statement. Sign and date Secretary’s book and Treasurer’s book</a:t>
            </a:r>
          </a:p>
          <a:p>
            <a:pPr lvl="1">
              <a:buFont typeface="Wingdings" panose="05000000000000000000" pitchFamily="2" charset="2"/>
              <a:buChar char="§"/>
            </a:pPr>
            <a:r>
              <a:rPr lang="en-US" dirty="0"/>
              <a:t>Review, date, and sign the completed audit form</a:t>
            </a:r>
          </a:p>
        </p:txBody>
      </p:sp>
      <p:sp>
        <p:nvSpPr>
          <p:cNvPr id="3" name="Title 2"/>
          <p:cNvSpPr>
            <a:spLocks noGrp="1"/>
          </p:cNvSpPr>
          <p:nvPr>
            <p:ph type="title"/>
          </p:nvPr>
        </p:nvSpPr>
        <p:spPr/>
        <p:txBody>
          <a:bodyPr/>
          <a:lstStyle/>
          <a:p>
            <a:pPr algn="ctr"/>
            <a:r>
              <a:rPr lang="en-US" dirty="0"/>
              <a:t>Performing an Audit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756" y="936938"/>
            <a:ext cx="1143000" cy="11430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7120"/>
          <a:stretch/>
        </p:blipFill>
        <p:spPr>
          <a:xfrm>
            <a:off x="9203207" y="1035041"/>
            <a:ext cx="1756714" cy="1759674"/>
          </a:xfrm>
          <a:prstGeom prst="rect">
            <a:avLst/>
          </a:prstGeom>
        </p:spPr>
      </p:pic>
    </p:spTree>
    <p:extLst>
      <p:ext uri="{BB962C8B-B14F-4D97-AF65-F5344CB8AC3E}">
        <p14:creationId xmlns:p14="http://schemas.microsoft.com/office/powerpoint/2010/main" val="255644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anose="05000000000000000000" pitchFamily="2" charset="2"/>
              <a:buChar char="v"/>
            </a:pPr>
            <a:r>
              <a:rPr lang="en-US" dirty="0"/>
              <a:t>Trustees prepare and sign the audit report, </a:t>
            </a:r>
            <a:r>
              <a:rPr lang="en-US" b="1" u="sng" dirty="0"/>
              <a:t>NOT THE TREASURER</a:t>
            </a:r>
            <a:endParaRPr lang="en-US" dirty="0"/>
          </a:p>
          <a:p>
            <a:pPr>
              <a:buFont typeface="Wingdings" panose="05000000000000000000" pitchFamily="2" charset="2"/>
              <a:buChar char="v"/>
            </a:pPr>
            <a:r>
              <a:rPr lang="en-US" dirty="0"/>
              <a:t>A copy of the accepted audit must be given to the Secretary to incorporate it into the minutes</a:t>
            </a:r>
          </a:p>
          <a:p>
            <a:pPr>
              <a:buFont typeface="Wingdings" panose="05000000000000000000" pitchFamily="2" charset="2"/>
              <a:buChar char="v"/>
            </a:pPr>
            <a:r>
              <a:rPr lang="en-US" dirty="0"/>
              <a:t>The audit should be conducted in an environment conducive to conducting business</a:t>
            </a:r>
          </a:p>
          <a:p>
            <a:pPr>
              <a:buFont typeface="Wingdings" panose="05000000000000000000" pitchFamily="2" charset="2"/>
              <a:buChar char="v"/>
            </a:pPr>
            <a:r>
              <a:rPr lang="en-US" dirty="0"/>
              <a:t>The President, Treasurer, and Secretary should attend the audit in addition to the Trustees</a:t>
            </a:r>
          </a:p>
          <a:p>
            <a:pPr lvl="1">
              <a:buFont typeface="Wingdings" panose="05000000000000000000" pitchFamily="2" charset="2"/>
              <a:buChar char="§"/>
            </a:pPr>
            <a:r>
              <a:rPr lang="en-US" dirty="0"/>
              <a:t>At the 2</a:t>
            </a:r>
            <a:r>
              <a:rPr lang="en-US" baseline="30000" dirty="0"/>
              <a:t>nd</a:t>
            </a:r>
            <a:r>
              <a:rPr lang="en-US" dirty="0"/>
              <a:t> quarter audit meeting the outgoing and incoming Treasurer and Trustees should be present</a:t>
            </a:r>
          </a:p>
          <a:p>
            <a:pPr lvl="1">
              <a:buFont typeface="Wingdings" panose="05000000000000000000" pitchFamily="2" charset="2"/>
              <a:buChar char="v"/>
            </a:pPr>
            <a:endParaRPr lang="en-US" dirty="0"/>
          </a:p>
        </p:txBody>
      </p:sp>
      <p:sp>
        <p:nvSpPr>
          <p:cNvPr id="3" name="Title 2"/>
          <p:cNvSpPr>
            <a:spLocks noGrp="1"/>
          </p:cNvSpPr>
          <p:nvPr>
            <p:ph type="title"/>
          </p:nvPr>
        </p:nvSpPr>
        <p:spPr/>
        <p:txBody>
          <a:bodyPr/>
          <a:lstStyle/>
          <a:p>
            <a:pPr algn="ctr"/>
            <a:r>
              <a:rPr lang="en-US" dirty="0"/>
              <a:t>Audit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756" y="936938"/>
            <a:ext cx="1143000" cy="1143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571" y="555938"/>
            <a:ext cx="1524000" cy="1524000"/>
          </a:xfrm>
          <a:prstGeom prst="rect">
            <a:avLst/>
          </a:prstGeom>
        </p:spPr>
      </p:pic>
    </p:spTree>
    <p:extLst>
      <p:ext uri="{BB962C8B-B14F-4D97-AF65-F5344CB8AC3E}">
        <p14:creationId xmlns:p14="http://schemas.microsoft.com/office/powerpoint/2010/main" val="228702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1BE55B-D04B-4981-8432-8CDC96FC7869}"/>
              </a:ext>
            </a:extLst>
          </p:cNvPr>
          <p:cNvSpPr>
            <a:spLocks noGrp="1"/>
          </p:cNvSpPr>
          <p:nvPr>
            <p:ph idx="1"/>
          </p:nvPr>
        </p:nvSpPr>
        <p:spPr/>
        <p:txBody>
          <a:bodyPr/>
          <a:lstStyle/>
          <a:p>
            <a:r>
              <a:rPr lang="en-US" dirty="0"/>
              <a:t>It is a set of five guidebooks to assist members, Chairmen and Officers with the duties of their positions.</a:t>
            </a:r>
          </a:p>
          <a:p>
            <a:endParaRPr lang="en-US" dirty="0"/>
          </a:p>
          <a:p>
            <a:r>
              <a:rPr lang="en-US" dirty="0"/>
              <a:t>A digital PDF of the guide can be found on the Resources page of the website at vfwauxiliary.org/resources.</a:t>
            </a:r>
          </a:p>
        </p:txBody>
      </p:sp>
      <p:sp>
        <p:nvSpPr>
          <p:cNvPr id="3" name="Title 2">
            <a:extLst>
              <a:ext uri="{FF2B5EF4-FFF2-40B4-BE49-F238E27FC236}">
                <a16:creationId xmlns:a16="http://schemas.microsoft.com/office/drawing/2014/main" id="{F4B08F48-DEB1-45D6-B634-E1F0435BEC23}"/>
              </a:ext>
            </a:extLst>
          </p:cNvPr>
          <p:cNvSpPr>
            <a:spLocks noGrp="1"/>
          </p:cNvSpPr>
          <p:nvPr>
            <p:ph type="title"/>
          </p:nvPr>
        </p:nvSpPr>
        <p:spPr/>
        <p:txBody>
          <a:bodyPr/>
          <a:lstStyle/>
          <a:p>
            <a:r>
              <a:rPr lang="en-US" dirty="0"/>
              <a:t>Building on the VFW Auxiliary Foundation	</a:t>
            </a:r>
          </a:p>
        </p:txBody>
      </p:sp>
      <p:pic>
        <p:nvPicPr>
          <p:cNvPr id="5" name="Picture 4">
            <a:extLst>
              <a:ext uri="{FF2B5EF4-FFF2-40B4-BE49-F238E27FC236}">
                <a16:creationId xmlns:a16="http://schemas.microsoft.com/office/drawing/2014/main" id="{629A51FF-73AF-4EC1-B7E3-AFF25CF34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6336" y="4194296"/>
            <a:ext cx="2305050" cy="2162175"/>
          </a:xfrm>
          <a:prstGeom prst="rect">
            <a:avLst/>
          </a:prstGeom>
        </p:spPr>
      </p:pic>
    </p:spTree>
    <p:extLst>
      <p:ext uri="{BB962C8B-B14F-4D97-AF65-F5344CB8AC3E}">
        <p14:creationId xmlns:p14="http://schemas.microsoft.com/office/powerpoint/2010/main" val="339778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BB1B51-70B4-4F53-A12E-DBE7DCF535D1}"/>
              </a:ext>
            </a:extLst>
          </p:cNvPr>
          <p:cNvSpPr>
            <a:spLocks noGrp="1"/>
          </p:cNvSpPr>
          <p:nvPr>
            <p:ph idx="1"/>
          </p:nvPr>
        </p:nvSpPr>
        <p:spPr>
          <a:xfrm>
            <a:off x="609600" y="2249424"/>
            <a:ext cx="10972800" cy="4325112"/>
          </a:xfrm>
        </p:spPr>
        <p:txBody>
          <a:bodyPr>
            <a:normAutofit lnSpcReduction="10000"/>
          </a:bodyPr>
          <a:lstStyle/>
          <a:p>
            <a:r>
              <a:rPr lang="en-US" dirty="0"/>
              <a:t>Guidebook 1:  All officer and appointed positions and other resources and guidelines.</a:t>
            </a:r>
          </a:p>
          <a:p>
            <a:r>
              <a:rPr lang="en-US" dirty="0"/>
              <a:t>Guidebook 2:  Information on programs, Chairmen duties, and reporting assistance.</a:t>
            </a:r>
          </a:p>
          <a:p>
            <a:r>
              <a:rPr lang="en-US" dirty="0"/>
              <a:t>Guidebook 3:  Extension information and assistance in         membership.</a:t>
            </a:r>
          </a:p>
          <a:p>
            <a:r>
              <a:rPr lang="en-US" dirty="0"/>
              <a:t>Guidebook 4:  Description of duties for the National                         District Council Members.</a:t>
            </a:r>
          </a:p>
          <a:p>
            <a:r>
              <a:rPr lang="en-US" dirty="0"/>
              <a:t>Guidebook 5:  Financial responsibilities, such as                            Treasurer duties and the function of the Audit Committee.</a:t>
            </a:r>
          </a:p>
        </p:txBody>
      </p:sp>
      <p:sp>
        <p:nvSpPr>
          <p:cNvPr id="3" name="Title 2">
            <a:extLst>
              <a:ext uri="{FF2B5EF4-FFF2-40B4-BE49-F238E27FC236}">
                <a16:creationId xmlns:a16="http://schemas.microsoft.com/office/drawing/2014/main" id="{3F35227D-47BA-4407-BA1B-8DD693524799}"/>
              </a:ext>
            </a:extLst>
          </p:cNvPr>
          <p:cNvSpPr>
            <a:spLocks noGrp="1"/>
          </p:cNvSpPr>
          <p:nvPr>
            <p:ph type="title"/>
          </p:nvPr>
        </p:nvSpPr>
        <p:spPr/>
        <p:txBody>
          <a:bodyPr/>
          <a:lstStyle/>
          <a:p>
            <a:r>
              <a:rPr lang="en-US" dirty="0"/>
              <a:t>Building on the VFW Auxiliary Foundation (cont.)</a:t>
            </a:r>
          </a:p>
        </p:txBody>
      </p:sp>
      <p:pic>
        <p:nvPicPr>
          <p:cNvPr id="6" name="Picture 5">
            <a:extLst>
              <a:ext uri="{FF2B5EF4-FFF2-40B4-BE49-F238E27FC236}">
                <a16:creationId xmlns:a16="http://schemas.microsoft.com/office/drawing/2014/main" id="{FFAE883C-E123-46DB-ABF0-135634B64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3182" y="3965697"/>
            <a:ext cx="2305050" cy="2390775"/>
          </a:xfrm>
          <a:prstGeom prst="rect">
            <a:avLst/>
          </a:prstGeom>
        </p:spPr>
      </p:pic>
    </p:spTree>
    <p:extLst>
      <p:ext uri="{BB962C8B-B14F-4D97-AF65-F5344CB8AC3E}">
        <p14:creationId xmlns:p14="http://schemas.microsoft.com/office/powerpoint/2010/main" val="259892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anose="05000000000000000000" pitchFamily="2" charset="2"/>
              <a:buChar char="v"/>
            </a:pPr>
            <a:r>
              <a:rPr lang="en-US" dirty="0"/>
              <a:t>We hope that this day was informative and interesting.  We are only a phone call, email, text or message away from answering your questions.</a:t>
            </a:r>
          </a:p>
          <a:p>
            <a:pPr marL="109728" indent="0">
              <a:buNone/>
            </a:pPr>
            <a:endParaRPr lang="en-US" dirty="0"/>
          </a:p>
        </p:txBody>
      </p:sp>
      <p:sp>
        <p:nvSpPr>
          <p:cNvPr id="3" name="Title 2"/>
          <p:cNvSpPr>
            <a:spLocks noGrp="1"/>
          </p:cNvSpPr>
          <p:nvPr>
            <p:ph type="title"/>
          </p:nvPr>
        </p:nvSpPr>
        <p:spPr/>
        <p:txBody>
          <a:bodyPr/>
          <a:lstStyle/>
          <a:p>
            <a:pPr algn="ctr"/>
            <a:r>
              <a:rPr lang="en-US" dirty="0"/>
              <a:t>Any other Questions????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756" y="936938"/>
            <a:ext cx="1143000" cy="1143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421" y="4614468"/>
            <a:ext cx="1953295" cy="120624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5911" y="3736738"/>
            <a:ext cx="1722102" cy="161122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3496" y="4339860"/>
            <a:ext cx="1385820" cy="1385820"/>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5710" r="29701"/>
          <a:stretch/>
        </p:blipFill>
        <p:spPr>
          <a:xfrm>
            <a:off x="9092485" y="3194937"/>
            <a:ext cx="1721582" cy="2022654"/>
          </a:xfrm>
          <a:prstGeom prst="rect">
            <a:avLst/>
          </a:prstGeom>
        </p:spPr>
      </p:pic>
    </p:spTree>
    <p:extLst>
      <p:ext uri="{BB962C8B-B14F-4D97-AF65-F5344CB8AC3E}">
        <p14:creationId xmlns:p14="http://schemas.microsoft.com/office/powerpoint/2010/main" val="33973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pPr marL="411480" lvl="1" indent="0">
              <a:buNone/>
            </a:pPr>
            <a:endParaRPr lang="en-US" dirty="0"/>
          </a:p>
          <a:p>
            <a:pPr marL="411480" lvl="1" indent="0">
              <a:buNone/>
            </a:pPr>
            <a:r>
              <a:rPr lang="en-US" sz="2400" dirty="0"/>
              <a:t>Nicole Koutz-Department Treasurer</a:t>
            </a:r>
          </a:p>
          <a:p>
            <a:pPr marL="411480" lvl="1" indent="0">
              <a:buNone/>
            </a:pPr>
            <a:r>
              <a:rPr lang="en-US" sz="2400" dirty="0"/>
              <a:t>(517)487-3715</a:t>
            </a:r>
          </a:p>
          <a:p>
            <a:pPr marL="411480" lvl="1" indent="0">
              <a:buNone/>
            </a:pPr>
            <a:r>
              <a:rPr lang="en-US" sz="2400" dirty="0">
                <a:solidFill>
                  <a:schemeClr val="tx1"/>
                </a:solidFill>
                <a:hlinkClick r:id="rId2"/>
              </a:rPr>
              <a:t>mitreas@asiserve.net</a:t>
            </a:r>
            <a:r>
              <a:rPr lang="en-US" sz="2400" dirty="0">
                <a:solidFill>
                  <a:schemeClr val="tx1"/>
                </a:solidFill>
              </a:rPr>
              <a:t> </a:t>
            </a:r>
          </a:p>
          <a:p>
            <a:pPr marL="411480" lvl="1" indent="0">
              <a:buNone/>
            </a:pPr>
            <a:endParaRPr lang="en-US" sz="2400" dirty="0"/>
          </a:p>
          <a:p>
            <a:pPr marL="109728" indent="0">
              <a:buNone/>
            </a:pPr>
            <a:endParaRPr lang="en-US" sz="2400" dirty="0"/>
          </a:p>
          <a:p>
            <a:pPr marL="411480" lvl="1" indent="0">
              <a:buNone/>
            </a:pPr>
            <a:r>
              <a:rPr lang="en-US" sz="2400" dirty="0"/>
              <a:t>Cindy Peto-Department Secretary</a:t>
            </a:r>
          </a:p>
          <a:p>
            <a:pPr marL="411480" lvl="1" indent="0">
              <a:buNone/>
            </a:pPr>
            <a:r>
              <a:rPr lang="en-US" sz="2400" dirty="0"/>
              <a:t>(517)487-3715</a:t>
            </a:r>
          </a:p>
          <a:p>
            <a:pPr marL="411480" lvl="1" indent="0">
              <a:buNone/>
            </a:pPr>
            <a:r>
              <a:rPr lang="en-US" sz="2400" dirty="0">
                <a:hlinkClick r:id="rId3"/>
              </a:rPr>
              <a:t>misec@asiserve.net</a:t>
            </a:r>
            <a:r>
              <a:rPr lang="en-US" sz="2400" dirty="0"/>
              <a:t> </a:t>
            </a:r>
          </a:p>
        </p:txBody>
      </p:sp>
      <p:sp>
        <p:nvSpPr>
          <p:cNvPr id="3" name="Content Placeholder 2"/>
          <p:cNvSpPr>
            <a:spLocks noGrp="1"/>
          </p:cNvSpPr>
          <p:nvPr>
            <p:ph sz="half" idx="1"/>
          </p:nvPr>
        </p:nvSpPr>
        <p:spPr/>
        <p:txBody>
          <a:bodyPr>
            <a:normAutofit/>
          </a:bodyPr>
          <a:lstStyle/>
          <a:p>
            <a:pPr marL="411480" lvl="1" indent="0">
              <a:buNone/>
            </a:pPr>
            <a:endParaRPr lang="en-US" dirty="0"/>
          </a:p>
          <a:p>
            <a:pPr marL="411480" lvl="1" indent="0">
              <a:buNone/>
            </a:pPr>
            <a:r>
              <a:rPr lang="en-US" sz="2400" dirty="0"/>
              <a:t>Della Steege-Department President</a:t>
            </a:r>
          </a:p>
          <a:p>
            <a:pPr marL="411480" lvl="1" indent="0">
              <a:buNone/>
            </a:pPr>
            <a:r>
              <a:rPr lang="en-US" sz="2400" dirty="0"/>
              <a:t>(989)666-7732</a:t>
            </a:r>
          </a:p>
          <a:p>
            <a:pPr marL="411480" lvl="1" indent="0">
              <a:buNone/>
            </a:pPr>
            <a:r>
              <a:rPr lang="en-US" sz="2400" dirty="0"/>
              <a:t>district9della@yahoo.com</a:t>
            </a:r>
          </a:p>
          <a:p>
            <a:pPr marL="411480" lvl="1" indent="0">
              <a:buNone/>
            </a:pPr>
            <a:endParaRPr lang="en-US" sz="2400" dirty="0"/>
          </a:p>
          <a:p>
            <a:pPr marL="411480" lvl="1" indent="0">
              <a:buNone/>
            </a:pPr>
            <a:r>
              <a:rPr lang="en-US" sz="2400" dirty="0"/>
              <a:t>Marilyn Malick, Department Chief of Staff</a:t>
            </a:r>
          </a:p>
          <a:p>
            <a:pPr marL="411480" lvl="1" indent="0">
              <a:buNone/>
            </a:pPr>
            <a:r>
              <a:rPr lang="en-US" sz="2400" dirty="0"/>
              <a:t>(586)536-6004</a:t>
            </a:r>
          </a:p>
          <a:p>
            <a:pPr marL="411480" lvl="1" indent="0">
              <a:buNone/>
            </a:pPr>
            <a:r>
              <a:rPr lang="en-US" sz="2400" dirty="0"/>
              <a:t>mjmalick@msn.com</a:t>
            </a:r>
          </a:p>
          <a:p>
            <a:pPr marL="411480" lvl="1" indent="0">
              <a:buNone/>
            </a:pPr>
            <a:endParaRPr lang="en-US" sz="2400" dirty="0"/>
          </a:p>
          <a:p>
            <a:endParaRPr lang="en-US" dirty="0"/>
          </a:p>
        </p:txBody>
      </p:sp>
      <p:sp>
        <p:nvSpPr>
          <p:cNvPr id="4" name="Title 3"/>
          <p:cNvSpPr>
            <a:spLocks noGrp="1"/>
          </p:cNvSpPr>
          <p:nvPr>
            <p:ph type="title"/>
          </p:nvPr>
        </p:nvSpPr>
        <p:spPr/>
        <p:txBody>
          <a:bodyPr/>
          <a:lstStyle/>
          <a:p>
            <a:pPr algn="ctr"/>
            <a:r>
              <a:rPr lang="en-US" dirty="0"/>
              <a:t>Contact Information</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4756" y="936938"/>
            <a:ext cx="1143000" cy="1143000"/>
          </a:xfrm>
          <a:prstGeom prst="rect">
            <a:avLst/>
          </a:prstGeom>
        </p:spPr>
      </p:pic>
    </p:spTree>
    <p:extLst>
      <p:ext uri="{BB962C8B-B14F-4D97-AF65-F5344CB8AC3E}">
        <p14:creationId xmlns:p14="http://schemas.microsoft.com/office/powerpoint/2010/main" val="85884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831787-D9D8-4F23-BAFC-A8CAA5275688}"/>
              </a:ext>
            </a:extLst>
          </p:cNvPr>
          <p:cNvSpPr>
            <a:spLocks noGrp="1"/>
          </p:cNvSpPr>
          <p:nvPr>
            <p:ph idx="1"/>
          </p:nvPr>
        </p:nvSpPr>
        <p:spPr/>
        <p:txBody>
          <a:bodyPr/>
          <a:lstStyle/>
          <a:p>
            <a:pPr>
              <a:buFont typeface="Wingdings" panose="05000000000000000000" pitchFamily="2" charset="2"/>
              <a:buChar char="Ø"/>
            </a:pPr>
            <a:r>
              <a:rPr lang="en-US" dirty="0"/>
              <a:t>Appoint a committee of not less than five (5) members, including the Treasurer, to contact all members during the year for payment of dues</a:t>
            </a:r>
          </a:p>
          <a:p>
            <a:pPr>
              <a:buFont typeface="Wingdings" panose="05000000000000000000" pitchFamily="2" charset="2"/>
              <a:buChar char="Ø"/>
            </a:pPr>
            <a:r>
              <a:rPr lang="en-US" dirty="0"/>
              <a:t>See that all reports are correctly made out and promptly forwarded</a:t>
            </a:r>
          </a:p>
          <a:p>
            <a:pPr>
              <a:buFont typeface="Wingdings" panose="05000000000000000000" pitchFamily="2" charset="2"/>
              <a:buChar char="Ø"/>
            </a:pPr>
            <a:r>
              <a:rPr lang="en-US" dirty="0"/>
              <a:t>See that the business of the Auxiliary is transacted in a proper and efficient manner</a:t>
            </a:r>
          </a:p>
          <a:p>
            <a:endParaRPr lang="en-US" dirty="0"/>
          </a:p>
        </p:txBody>
      </p:sp>
      <p:sp>
        <p:nvSpPr>
          <p:cNvPr id="3" name="Title 2">
            <a:extLst>
              <a:ext uri="{FF2B5EF4-FFF2-40B4-BE49-F238E27FC236}">
                <a16:creationId xmlns:a16="http://schemas.microsoft.com/office/drawing/2014/main" id="{11C81D13-B5E6-49A6-8ED7-545665849E6E}"/>
              </a:ext>
            </a:extLst>
          </p:cNvPr>
          <p:cNvSpPr>
            <a:spLocks noGrp="1"/>
          </p:cNvSpPr>
          <p:nvPr>
            <p:ph type="title"/>
          </p:nvPr>
        </p:nvSpPr>
        <p:spPr/>
        <p:txBody>
          <a:bodyPr>
            <a:normAutofit fontScale="90000"/>
          </a:bodyPr>
          <a:lstStyle/>
          <a:p>
            <a:r>
              <a:rPr lang="en-US" dirty="0"/>
              <a:t>Auxiliary President Duties (Section 810 and 810A) (cont.)</a:t>
            </a:r>
          </a:p>
        </p:txBody>
      </p:sp>
      <p:pic>
        <p:nvPicPr>
          <p:cNvPr id="7170" name="Picture 2" descr="http://www.beth-david.org/wp-content/uploads/2015/03/22034014_xl.jpg">
            <a:extLst>
              <a:ext uri="{FF2B5EF4-FFF2-40B4-BE49-F238E27FC236}">
                <a16:creationId xmlns:a16="http://schemas.microsoft.com/office/drawing/2014/main" id="{7457CFA2-A7D1-4FBC-A1C8-E3F6103550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9560" y="4135423"/>
            <a:ext cx="2292879" cy="2439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95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D62179-5BA9-4025-9C61-C09A5890CD10}"/>
              </a:ext>
            </a:extLst>
          </p:cNvPr>
          <p:cNvSpPr>
            <a:spLocks noGrp="1"/>
          </p:cNvSpPr>
          <p:nvPr>
            <p:ph idx="1"/>
          </p:nvPr>
        </p:nvSpPr>
        <p:spPr/>
        <p:txBody>
          <a:bodyPr/>
          <a:lstStyle/>
          <a:p>
            <a:pPr>
              <a:buFont typeface="Wingdings" panose="05000000000000000000" pitchFamily="2" charset="2"/>
              <a:buChar char="Ø"/>
            </a:pPr>
            <a:r>
              <a:rPr lang="en-US" dirty="0"/>
              <a:t>Be ready for your meetings with an agenda, current National Bylaws, gavel and any correspondence you have received to hand to your Secretary.</a:t>
            </a:r>
          </a:p>
          <a:p>
            <a:pPr>
              <a:buFont typeface="Wingdings" panose="05000000000000000000" pitchFamily="2" charset="2"/>
              <a:buChar char="Ø"/>
            </a:pPr>
            <a:r>
              <a:rPr lang="en-US" dirty="0"/>
              <a:t>Highlight your part of the meeting in the Ritual section of the National Bylaws.</a:t>
            </a:r>
          </a:p>
          <a:p>
            <a:pPr>
              <a:buFont typeface="Wingdings" panose="05000000000000000000" pitchFamily="2" charset="2"/>
              <a:buChar char="Ø"/>
            </a:pPr>
            <a:r>
              <a:rPr lang="en-US" dirty="0"/>
              <a:t>Before every meeting make contact with your Secretary and Treasurer for any unfinished or new business that may need to be brought forth to the meeting floor</a:t>
            </a:r>
          </a:p>
          <a:p>
            <a:pPr>
              <a:buFont typeface="Wingdings" panose="05000000000000000000" pitchFamily="2" charset="2"/>
              <a:buChar char="Ø"/>
            </a:pPr>
            <a:r>
              <a:rPr lang="en-US" dirty="0"/>
              <a:t>Make a list of your Chairmen so you don’t leave anyone out</a:t>
            </a:r>
          </a:p>
        </p:txBody>
      </p:sp>
      <p:sp>
        <p:nvSpPr>
          <p:cNvPr id="3" name="Title 2">
            <a:extLst>
              <a:ext uri="{FF2B5EF4-FFF2-40B4-BE49-F238E27FC236}">
                <a16:creationId xmlns:a16="http://schemas.microsoft.com/office/drawing/2014/main" id="{9635A211-7259-4227-9DDE-416F48D35899}"/>
              </a:ext>
            </a:extLst>
          </p:cNvPr>
          <p:cNvSpPr>
            <a:spLocks noGrp="1"/>
          </p:cNvSpPr>
          <p:nvPr>
            <p:ph type="title"/>
          </p:nvPr>
        </p:nvSpPr>
        <p:spPr/>
        <p:txBody>
          <a:bodyPr/>
          <a:lstStyle/>
          <a:p>
            <a:r>
              <a:rPr lang="en-US" dirty="0"/>
              <a:t>Auxiliary President-Be Prepared</a:t>
            </a:r>
          </a:p>
        </p:txBody>
      </p:sp>
      <p:pic>
        <p:nvPicPr>
          <p:cNvPr id="4098" name="Picture 2" descr="https://sd.keepcalm-o-matic.co.uk/i/keep-calm-and-be-prepared-21.png">
            <a:extLst>
              <a:ext uri="{FF2B5EF4-FFF2-40B4-BE49-F238E27FC236}">
                <a16:creationId xmlns:a16="http://schemas.microsoft.com/office/drawing/2014/main" id="{9D63A811-ECCB-4F03-ADCA-14128D2C6E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7433" y="283464"/>
            <a:ext cx="1706033" cy="1990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69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9BFF0E-4A7F-4B96-A7DF-8EFE8FA1EC68}"/>
              </a:ext>
            </a:extLst>
          </p:cNvPr>
          <p:cNvSpPr>
            <a:spLocks noGrp="1"/>
          </p:cNvSpPr>
          <p:nvPr>
            <p:ph idx="1"/>
          </p:nvPr>
        </p:nvSpPr>
        <p:spPr/>
        <p:txBody>
          <a:bodyPr/>
          <a:lstStyle/>
          <a:p>
            <a:pPr>
              <a:buFont typeface="Wingdings" panose="05000000000000000000" pitchFamily="2" charset="2"/>
              <a:buChar char="Ø"/>
            </a:pPr>
            <a:r>
              <a:rPr lang="en-US" dirty="0"/>
              <a:t>Make sure all Officers have a current Ritual and know their parts</a:t>
            </a:r>
          </a:p>
          <a:p>
            <a:pPr>
              <a:buFont typeface="Wingdings" panose="05000000000000000000" pitchFamily="2" charset="2"/>
              <a:buChar char="Ø"/>
            </a:pPr>
            <a:r>
              <a:rPr lang="en-US" dirty="0"/>
              <a:t>Start your meetings on time and keep the short and informative</a:t>
            </a:r>
          </a:p>
          <a:p>
            <a:pPr>
              <a:buFont typeface="Wingdings" panose="05000000000000000000" pitchFamily="2" charset="2"/>
              <a:buChar char="Ø"/>
            </a:pPr>
            <a:r>
              <a:rPr lang="en-US" dirty="0"/>
              <a:t>Be enthusiastic with the programs and make sure you thank the Chairmen and everyone for attending and participating</a:t>
            </a:r>
          </a:p>
          <a:p>
            <a:pPr>
              <a:buFont typeface="Wingdings" panose="05000000000000000000" pitchFamily="2" charset="2"/>
              <a:buChar char="Ø"/>
            </a:pPr>
            <a:r>
              <a:rPr lang="en-US" dirty="0"/>
              <a:t>Dress appropriately; you lead by example</a:t>
            </a:r>
          </a:p>
          <a:p>
            <a:pPr>
              <a:buFont typeface="Wingdings" panose="05000000000000000000" pitchFamily="2" charset="2"/>
              <a:buChar char="Ø"/>
            </a:pPr>
            <a:r>
              <a:rPr lang="en-US" dirty="0"/>
              <a:t>If a question is asked that you cannot answer, be honest and tell them you do not know, but will find out the answer and report back.  Honesty is the best policy.</a:t>
            </a:r>
          </a:p>
          <a:p>
            <a:pPr>
              <a:buFont typeface="Wingdings" panose="05000000000000000000" pitchFamily="2" charset="2"/>
              <a:buChar char="Ø"/>
            </a:pPr>
            <a:r>
              <a:rPr lang="en-US" dirty="0"/>
              <a:t>Encourage members to attend District and Department meetings</a:t>
            </a:r>
          </a:p>
        </p:txBody>
      </p:sp>
      <p:sp>
        <p:nvSpPr>
          <p:cNvPr id="3" name="Title 2">
            <a:extLst>
              <a:ext uri="{FF2B5EF4-FFF2-40B4-BE49-F238E27FC236}">
                <a16:creationId xmlns:a16="http://schemas.microsoft.com/office/drawing/2014/main" id="{68E898F2-4437-4AED-A14D-2722FD1EAF5F}"/>
              </a:ext>
            </a:extLst>
          </p:cNvPr>
          <p:cNvSpPr>
            <a:spLocks noGrp="1"/>
          </p:cNvSpPr>
          <p:nvPr>
            <p:ph type="title"/>
          </p:nvPr>
        </p:nvSpPr>
        <p:spPr/>
        <p:txBody>
          <a:bodyPr/>
          <a:lstStyle/>
          <a:p>
            <a:r>
              <a:rPr lang="en-US" dirty="0"/>
              <a:t>Auxiliary President-Be Prepared (cont.)</a:t>
            </a:r>
          </a:p>
        </p:txBody>
      </p:sp>
      <p:pic>
        <p:nvPicPr>
          <p:cNvPr id="5122" name="Picture 2" descr="http://personalsuccesstoday.com/wp-content/uploads/2007/09/get-to-work-on-time.jpg">
            <a:extLst>
              <a:ext uri="{FF2B5EF4-FFF2-40B4-BE49-F238E27FC236}">
                <a16:creationId xmlns:a16="http://schemas.microsoft.com/office/drawing/2014/main" id="{4B958ED7-EB79-4F3A-A36F-3DDA630257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8338" y="866775"/>
            <a:ext cx="2024062"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10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 id="{9308F140-5CDC-477D-BC4D-9C1906451284}" vid="{11C5112C-663B-4E6D-9D3D-2361F8FA32D6}"/>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D44557-C150-4AA7-97B1-62E8021520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4688</Words>
  <Application>Microsoft Office PowerPoint</Application>
  <PresentationFormat>Widescreen</PresentationFormat>
  <Paragraphs>467</Paragraphs>
  <Slides>68</Slides>
  <Notes>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Arial</vt:lpstr>
      <vt:lpstr>Calibri</vt:lpstr>
      <vt:lpstr>Franklin Gothic Medium</vt:lpstr>
      <vt:lpstr>Georgia</vt:lpstr>
      <vt:lpstr>Wingdings</vt:lpstr>
      <vt:lpstr>Wingdings 2</vt:lpstr>
      <vt:lpstr>Training presentation</vt:lpstr>
      <vt:lpstr>President/Treasurer Secretary/Trustee Workshop </vt:lpstr>
      <vt:lpstr>Norms</vt:lpstr>
      <vt:lpstr>Topics Covered</vt:lpstr>
      <vt:lpstr>Topics Covered (cont.)</vt:lpstr>
      <vt:lpstr>Auxiliary President Best Practices</vt:lpstr>
      <vt:lpstr>Auxiliary President Duties (Section 810 and 810A)</vt:lpstr>
      <vt:lpstr>Auxiliary President Duties (Section 810 and 810A) (cont.)</vt:lpstr>
      <vt:lpstr>Auxiliary President-Be Prepared</vt:lpstr>
      <vt:lpstr>Auxiliary President-Be Prepared (cont.)</vt:lpstr>
      <vt:lpstr>Auxiliary President-Be Prepared (cont.)</vt:lpstr>
      <vt:lpstr>Auxiliary President </vt:lpstr>
      <vt:lpstr>Treasurer’s Guide</vt:lpstr>
      <vt:lpstr>New Auxiliary Treasurer (Notifying the IRS)</vt:lpstr>
      <vt:lpstr>PowerPoint Presentation</vt:lpstr>
      <vt:lpstr>990-N ePostcard</vt:lpstr>
      <vt:lpstr>990-N ePostcard (cont.)</vt:lpstr>
      <vt:lpstr>990-N ePostcard (cont.)</vt:lpstr>
      <vt:lpstr>Direct Deposits</vt:lpstr>
      <vt:lpstr>President’s and Treasurer’s Bonds</vt:lpstr>
      <vt:lpstr>President’s and Treasurer’s Bonds (cont.)</vt:lpstr>
      <vt:lpstr>Cancer Insurance</vt:lpstr>
      <vt:lpstr>Cancer Grants</vt:lpstr>
      <vt:lpstr>Auxiliary Treasurer’s Report</vt:lpstr>
      <vt:lpstr>PowerPoint Presentation</vt:lpstr>
      <vt:lpstr>Auxiliary Treasurer’s Report</vt:lpstr>
      <vt:lpstr>Retention of Auxiliary Records</vt:lpstr>
      <vt:lpstr>PowerPoint Presentation</vt:lpstr>
      <vt:lpstr>New Members</vt:lpstr>
      <vt:lpstr>Application/Investigating Committee</vt:lpstr>
      <vt:lpstr>Application/Investigating Committee (cont.)</vt:lpstr>
      <vt:lpstr>Transfers</vt:lpstr>
      <vt:lpstr>Membership</vt:lpstr>
      <vt:lpstr>“MALTA” Membership System for members</vt:lpstr>
      <vt:lpstr>MALTA Training for Treasurer</vt:lpstr>
      <vt:lpstr>Circle of Excellence</vt:lpstr>
      <vt:lpstr>Circle of Excellence</vt:lpstr>
      <vt:lpstr>Treasurer Questions???</vt:lpstr>
      <vt:lpstr>Duties of the Auxiliary Secretary</vt:lpstr>
      <vt:lpstr>Duties of the Auxiliary Secretary (cont.)</vt:lpstr>
      <vt:lpstr>Duties of the Auxiliary Secretary (cont.)</vt:lpstr>
      <vt:lpstr>Minutes of the Meeting</vt:lpstr>
      <vt:lpstr>Minutes of the Meeting (cont.)</vt:lpstr>
      <vt:lpstr>Minutes of the Meeting (cont.)</vt:lpstr>
      <vt:lpstr>Minutes of the Meeting (cont.)</vt:lpstr>
      <vt:lpstr>Minutes of the Meeting (cont.)</vt:lpstr>
      <vt:lpstr>Minutes of the Meeting (cont.)</vt:lpstr>
      <vt:lpstr>Helpful Hints</vt:lpstr>
      <vt:lpstr>Helpful Hints (cont.)</vt:lpstr>
      <vt:lpstr>Other Duties of the Secretary</vt:lpstr>
      <vt:lpstr>Trustees</vt:lpstr>
      <vt:lpstr>Duties of Trustees (Sec 814)</vt:lpstr>
      <vt:lpstr>Duties of Trustees (Sec 814)</vt:lpstr>
      <vt:lpstr>Duties of Trustees (Sec 814)</vt:lpstr>
      <vt:lpstr>Duties of Trustees (Sec 814)</vt:lpstr>
      <vt:lpstr>Duties of Trustees (Sec 814)</vt:lpstr>
      <vt:lpstr>Duties of Trustees</vt:lpstr>
      <vt:lpstr>Audit Preparation</vt:lpstr>
      <vt:lpstr>Performing an Audit</vt:lpstr>
      <vt:lpstr>Performing an Audit</vt:lpstr>
      <vt:lpstr>Performing an Audit</vt:lpstr>
      <vt:lpstr>Performing an Audit</vt:lpstr>
      <vt:lpstr>Performing an Audit</vt:lpstr>
      <vt:lpstr>Performing an Audit</vt:lpstr>
      <vt:lpstr>Audit</vt:lpstr>
      <vt:lpstr>Building on the VFW Auxiliary Foundation </vt:lpstr>
      <vt:lpstr>Building on the VFW Auxiliary Foundation (cont.)</vt:lpstr>
      <vt:lpstr>Any other Questions????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2016-06-13T18:47:38Z</dcterms:created>
  <dcterms:modified xsi:type="dcterms:W3CDTF">2019-09-04T17:38:17Z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TC034606049991</vt:lpwstr>
  </property>
</Properties>
</file>